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4"/>
  </p:notesMasterIdLst>
  <p:sldIdLst>
    <p:sldId id="256" r:id="rId2"/>
    <p:sldId id="304" r:id="rId3"/>
    <p:sldId id="305" r:id="rId4"/>
    <p:sldId id="257" r:id="rId5"/>
    <p:sldId id="258" r:id="rId6"/>
    <p:sldId id="259" r:id="rId7"/>
    <p:sldId id="260" r:id="rId8"/>
    <p:sldId id="261" r:id="rId9"/>
    <p:sldId id="262" r:id="rId10"/>
    <p:sldId id="306" r:id="rId11"/>
    <p:sldId id="307" r:id="rId12"/>
    <p:sldId id="263" r:id="rId13"/>
    <p:sldId id="264" r:id="rId14"/>
    <p:sldId id="265" r:id="rId15"/>
    <p:sldId id="266" r:id="rId16"/>
    <p:sldId id="267"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8" r:id="rId53"/>
  </p:sldIdLst>
  <p:sldSz cx="9144000" cy="5143500" type="screen16x9"/>
  <p:notesSz cx="6858000" cy="9144000"/>
  <p:embeddedFontLst>
    <p:embeddedFont>
      <p:font typeface="Lato" panose="020F0502020204030203" pitchFamily="34" charset="0"/>
      <p:regular r:id="rId55"/>
      <p:bold r:id="rId56"/>
      <p:italic r:id="rId57"/>
      <p:boldItalic r:id="rId58"/>
    </p:embeddedFont>
    <p:embeddedFont>
      <p:font typeface="Raleway"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31" autoAdjust="0"/>
  </p:normalViewPr>
  <p:slideViewPr>
    <p:cSldViewPr snapToGrid="0">
      <p:cViewPr varScale="1">
        <p:scale>
          <a:sx n="114" d="100"/>
          <a:sy n="114" d="100"/>
        </p:scale>
        <p:origin x="144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lauswilke.com/dataviz/overlapping-points.html#fig:mpg-cty-displ-transp"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lauswilke.com/dataviz/color-pitfalls.html#fig:rainbow-desaturate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lauswilke.com/dataviz/color-pitfalls.html#fig:map-Texas-rainbow"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lauswilke.com/dataviz/multi-panel-figures.html#fig:BA-degrees-variable-y-lim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lauswilke.com/dataviz/visualizing-amounts.html#visualizing-amoun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clauswilke.com/dataviz/visualizing-associations.html#associations-scatterplot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clauswilke.com/dataviz/visualizing-associations.html#associations-paired-data"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clauswilke.com/dataviz/overlapping-points.html#overlapping-points"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clauswilke.com/dataviz/visualizing-trends.html#visualizing-trends" TargetMode="External"/><Relationship Id="rId5" Type="http://schemas.openxmlformats.org/officeDocument/2006/relationships/hyperlink" Target="https://clauswilke.com/dataviz/time-series.html#time-series-connected-scatter" TargetMode="External"/><Relationship Id="rId4" Type="http://schemas.openxmlformats.org/officeDocument/2006/relationships/hyperlink" Target="https://clauswilke.com/dataviz/time-series.html#time-series"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clauswilke.com/dataviz/geospatial-data.html#geospatial-data"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clauswilke.com/dataviz/geospatial-data.html#choropleth-mapping"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clauswilke.com/dataviz/visualizing-uncertainty.html#visualizing-uncertaint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clauswilke.com/dataviz/visualizing-uncertainty.html#visualizing-uncertainty"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clauswilke.com/dataviz/visualizing-uncertainty.html#uncertainty-curve-fits" TargetMode="External"/><Relationship Id="rId4" Type="http://schemas.openxmlformats.org/officeDocument/2006/relationships/hyperlink" Target="https://clauswilke.com/dataviz/visualizing-uncertainty.html#frequency-fram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are also coordinate systems with curved axes, such as polar coordinates, and in the settings of visualizing geospatial data, which is not very commonly encountered in scientific research and very easy to implement, so we will not spend much time on this.</a:t>
            </a:r>
          </a:p>
        </p:txBody>
      </p:sp>
    </p:spTree>
    <p:extLst>
      <p:ext uri="{BB962C8B-B14F-4D97-AF65-F5344CB8AC3E}">
        <p14:creationId xmlns:p14="http://schemas.microsoft.com/office/powerpoint/2010/main" val="4079013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use colors for a purpose not just as we always use for the sake of coloring. Actually, there are three fundamental use of color in data visualization:</a:t>
            </a:r>
          </a:p>
        </p:txBody>
      </p:sp>
    </p:spTree>
    <p:extLst>
      <p:ext uri="{BB962C8B-B14F-4D97-AF65-F5344CB8AC3E}">
        <p14:creationId xmlns:p14="http://schemas.microsoft.com/office/powerpoint/2010/main" val="2961406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e70281c88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4e70281c8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distinguishing data from different groups or different individuals, we use qualitative color scale. One thing we should keep in mind is that there is not impressions of order.</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e70281c8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e70281c8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e70281c88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e70281c8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4e70281c8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4e70281c8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 There is an easy remedy, however. Just remove all color from all elements in the figure except the highlighted data categories or points.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25fb5d48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25fb5d48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have the basic knowledge in terms of how to map data into various elements on a graph, such as positions, shapes, sizes, colors.</a:t>
            </a:r>
          </a:p>
          <a:p>
            <a:pPr marL="0" lvl="0" indent="0" algn="l" rtl="0">
              <a:spcBef>
                <a:spcPts val="0"/>
              </a:spcBef>
              <a:spcAft>
                <a:spcPts val="0"/>
              </a:spcAft>
              <a:buNone/>
            </a:pPr>
            <a:r>
              <a:rPr lang="en-US" dirty="0"/>
              <a:t>The use of different coordinate systems</a:t>
            </a:r>
          </a:p>
          <a:p>
            <a:pPr marL="0" lvl="0" indent="0" algn="l" rtl="0">
              <a:spcBef>
                <a:spcPts val="0"/>
              </a:spcBef>
              <a:spcAft>
                <a:spcPts val="0"/>
              </a:spcAft>
              <a:buNone/>
            </a:pPr>
            <a:r>
              <a:rPr lang="en-US" dirty="0"/>
              <a:t>The use of colors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section, we analyze several generated visualizations to understand to do or not do in the actual visualization.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visualization,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25fb5d48e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25fb5d48e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Sometimes, visualization can be misleading, when we use inconsistency visualization strategies. </a:t>
            </a:r>
          </a:p>
          <a:p>
            <a:pPr marL="0" lvl="0" indent="0" algn="l" rtl="0">
              <a:spcBef>
                <a:spcPts val="0"/>
              </a:spcBef>
              <a:spcAft>
                <a:spcPts val="0"/>
              </a:spcAft>
              <a:buNone/>
            </a:pPr>
            <a:r>
              <a:rPr lang="en" dirty="0"/>
              <a:t>Look at these two figures, the first figure compares the differences in median income among five counties in Hawaii. And the second figure shows the changes of stock prices of facebook during a certain period of time. </a:t>
            </a:r>
            <a:endParaRPr dirty="0"/>
          </a:p>
          <a:p>
            <a:pPr marL="457200" lvl="0" indent="-298450" algn="l" rtl="0">
              <a:spcBef>
                <a:spcPts val="0"/>
              </a:spcBef>
              <a:spcAft>
                <a:spcPts val="0"/>
              </a:spcAft>
              <a:buSzPts val="1100"/>
              <a:buAutoNum type="arabicParenBoth"/>
            </a:pPr>
            <a:r>
              <a:rPr lang="en" dirty="0"/>
              <a:t>What can you find from the figures? </a:t>
            </a:r>
            <a:endParaRPr dirty="0"/>
          </a:p>
          <a:p>
            <a:pPr marL="457200" lvl="0" indent="-298450" algn="l" rtl="0">
              <a:spcBef>
                <a:spcPts val="0"/>
              </a:spcBef>
              <a:spcAft>
                <a:spcPts val="0"/>
              </a:spcAft>
              <a:buSzPts val="1100"/>
              <a:buAutoNum type="arabicParenBoth"/>
            </a:pPr>
            <a:r>
              <a:rPr lang="en" dirty="0"/>
              <a:t>Do you think these figures are problematic?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Even though the ending points of the bars represent the median income of each counties, the heights of the bars are quite misleading representing different meanings: the extent to which the median incomes exceed $50,000, which is an arbitrary number. </a:t>
            </a:r>
            <a:r>
              <a:rPr lang="en" sz="1200" dirty="0">
                <a:solidFill>
                  <a:srgbClr val="333333"/>
                </a:solidFill>
                <a:highlight>
                  <a:srgbClr val="FFFFFF"/>
                </a:highlight>
              </a:rPr>
              <a:t>And human perception is that the bar height is the key quantity we perceive when looking at this figure, not the location of the bar endpoint relative to the </a:t>
            </a:r>
            <a:r>
              <a:rPr lang="en" sz="1200" i="1" dirty="0">
                <a:solidFill>
                  <a:srgbClr val="333333"/>
                </a:solidFill>
                <a:highlight>
                  <a:srgbClr val="FFFFFF"/>
                </a:highlight>
              </a:rPr>
              <a:t>y</a:t>
            </a:r>
            <a:r>
              <a:rPr lang="en" sz="1200" dirty="0">
                <a:solidFill>
                  <a:srgbClr val="333333"/>
                </a:solidFill>
                <a:highlight>
                  <a:srgbClr val="FFFFFF"/>
                </a:highlight>
              </a:rPr>
              <a:t> axis.</a:t>
            </a:r>
            <a:endParaRPr sz="1200" dirty="0">
              <a:solidFill>
                <a:srgbClr val="333333"/>
              </a:solidFill>
              <a:highlight>
                <a:srgbClr val="FFFFFF"/>
              </a:highlight>
            </a:endParaRPr>
          </a:p>
          <a:p>
            <a:pPr marL="0" lvl="0" indent="0" algn="l" rtl="0">
              <a:spcBef>
                <a:spcPts val="0"/>
              </a:spcBef>
              <a:spcAft>
                <a:spcPts val="0"/>
              </a:spcAft>
              <a:buNone/>
            </a:pPr>
            <a:endParaRPr sz="1200" dirty="0">
              <a:solidFill>
                <a:srgbClr val="333333"/>
              </a:solidFill>
              <a:highlight>
                <a:srgbClr val="FFFFFF"/>
              </a:highlight>
            </a:endParaRPr>
          </a:p>
          <a:p>
            <a:pPr marL="0" lvl="0" indent="0" algn="l" rtl="0">
              <a:spcBef>
                <a:spcPts val="0"/>
              </a:spcBef>
              <a:spcAft>
                <a:spcPts val="0"/>
              </a:spcAft>
              <a:buNone/>
            </a:pPr>
            <a:r>
              <a:rPr lang="en" sz="1200" dirty="0">
                <a:solidFill>
                  <a:srgbClr val="333333"/>
                </a:solidFill>
                <a:highlight>
                  <a:srgbClr val="FFFFFF"/>
                </a:highlight>
              </a:rPr>
              <a:t>Similarly, The area chart starts at $110, which will highlight the relative changes in price to $110. And further conveying a really misleading information that there had been significant changes in stock prices during the period. However, it is not really the truth when we see the overall figure.</a:t>
            </a:r>
            <a:endParaRPr sz="1200" dirty="0">
              <a:solidFill>
                <a:srgbClr val="333333"/>
              </a:solidFill>
              <a:highlight>
                <a:srgbClr val="FFFFFF"/>
              </a:highlight>
            </a:endParaRPr>
          </a:p>
          <a:p>
            <a:pPr marL="0" lvl="0" indent="0" algn="l" rtl="0">
              <a:spcBef>
                <a:spcPts val="0"/>
              </a:spcBef>
              <a:spcAft>
                <a:spcPts val="0"/>
              </a:spcAft>
              <a:buNone/>
            </a:pPr>
            <a:endParaRPr sz="1200" dirty="0">
              <a:solidFill>
                <a:srgbClr val="333333"/>
              </a:solidFill>
              <a:highlight>
                <a:srgbClr val="FFFFFF"/>
              </a:highlight>
            </a:endParaRPr>
          </a:p>
          <a:p>
            <a:pPr marL="0" lvl="0" indent="0" algn="l" rtl="0">
              <a:spcBef>
                <a:spcPts val="0"/>
              </a:spcBef>
              <a:spcAft>
                <a:spcPts val="0"/>
              </a:spcAft>
              <a:buNone/>
            </a:pPr>
            <a:r>
              <a:rPr lang="en" sz="1200" dirty="0">
                <a:solidFill>
                  <a:srgbClr val="333333"/>
                </a:solidFill>
                <a:highlight>
                  <a:srgbClr val="FFFFFF"/>
                </a:highlight>
              </a:rPr>
              <a:t>Especially, the filled part in the figure emphasize the distance from the location of the x axis to the specific y values in the figure, creating an visual impression that height of filled part is the actual stock price of the specific day. </a:t>
            </a:r>
            <a:endParaRPr sz="1200" dirty="0">
              <a:solidFill>
                <a:srgbClr val="333333"/>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4d324972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4d324972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From the previous analysis, we can find that plotting from 0 can obscure the small changes over the time. Are the bar charts or area plots not useful for this purpose?</a:t>
            </a:r>
            <a:endParaRPr dirty="0"/>
          </a:p>
          <a:p>
            <a:pPr marL="0" lvl="0" indent="0" algn="l" rtl="0">
              <a:spcBef>
                <a:spcPts val="0"/>
              </a:spcBef>
              <a:spcAft>
                <a:spcPts val="0"/>
              </a:spcAft>
              <a:buNone/>
            </a:pPr>
            <a:r>
              <a:rPr lang="en" dirty="0"/>
              <a:t>This is not the case: </a:t>
            </a:r>
          </a:p>
          <a:p>
            <a:pPr marL="0" lvl="0" indent="0" algn="l" rtl="0">
              <a:spcBef>
                <a:spcPts val="0"/>
              </a:spcBef>
              <a:spcAft>
                <a:spcPts val="0"/>
              </a:spcAft>
              <a:buNone/>
            </a:pPr>
            <a:r>
              <a:rPr lang="en-US" b="0" i="0" dirty="0">
                <a:solidFill>
                  <a:srgbClr val="333333"/>
                </a:solidFill>
                <a:effectLst/>
                <a:latin typeface="Helvetica Neue"/>
              </a:rPr>
              <a:t> It is perfectly valid to use bars or shaded areas to show differences between conditions, as long as we make it explicit which differences we are showing. </a:t>
            </a:r>
            <a:endParaRPr lang="en" b="0" i="0" dirty="0">
              <a:solidFill>
                <a:srgbClr val="333333"/>
              </a:solidFill>
              <a:effectLst/>
              <a:latin typeface="Helvetica Neue"/>
            </a:endParaRPr>
          </a:p>
          <a:p>
            <a:pPr marL="0" lvl="0" indent="0" algn="l" rtl="0">
              <a:spcBef>
                <a:spcPts val="0"/>
              </a:spcBef>
              <a:spcAft>
                <a:spcPts val="0"/>
              </a:spcAft>
              <a:buNone/>
            </a:pPr>
            <a:r>
              <a:rPr lang="en-US" b="0" i="0" dirty="0">
                <a:solidFill>
                  <a:srgbClr val="333333"/>
                </a:solidFill>
                <a:effectLst/>
                <a:latin typeface="Helvetica Neue"/>
              </a:rPr>
              <a:t>For example, we can use bars to visualize the change in median income in Hawaiian counties from 2010 to 2015</a:t>
            </a:r>
            <a:r>
              <a:rPr lang="en" b="0" i="0" dirty="0">
                <a:solidFill>
                  <a:srgbClr val="333333"/>
                </a:solidFill>
                <a:effectLst/>
                <a:latin typeface="Helvetica Neue"/>
              </a:rPr>
              <a:t>, </a:t>
            </a:r>
            <a:r>
              <a:rPr lang="en-US" b="0" i="0" dirty="0">
                <a:solidFill>
                  <a:srgbClr val="333333"/>
                </a:solidFill>
                <a:effectLst/>
                <a:latin typeface="Helvetica Neue"/>
              </a:rPr>
              <a:t>For all counties except Kalawao, this change amounts to less than $5000. (Kalawao is an unusual county, with fewer than 100 inhabitants, and it can experience large swings in median income from a small number of people moving into or out of the county.) And for Hawaii County, the change is negative, i.e., the median income in 2015 was lower than it was in 2010.</a:t>
            </a:r>
          </a:p>
          <a:p>
            <a:pPr marL="0" lvl="0" indent="0" algn="l" rtl="0">
              <a:spcBef>
                <a:spcPts val="0"/>
              </a:spcBef>
              <a:spcAft>
                <a:spcPts val="0"/>
              </a:spcAft>
              <a:buNone/>
            </a:pPr>
            <a:endParaRPr lang="en-US" b="0" i="0" dirty="0">
              <a:solidFill>
                <a:srgbClr val="333333"/>
              </a:solidFill>
              <a:effectLst/>
              <a:latin typeface="Helvetica Neue"/>
            </a:endParaRPr>
          </a:p>
          <a:p>
            <a:pPr marL="0" lvl="0" indent="0" algn="l" rtl="0">
              <a:spcBef>
                <a:spcPts val="0"/>
              </a:spcBef>
              <a:spcAft>
                <a:spcPts val="0"/>
              </a:spcAft>
              <a:buNone/>
            </a:pPr>
            <a:r>
              <a:rPr lang="en-US" b="0" i="0" dirty="0">
                <a:solidFill>
                  <a:srgbClr val="333333"/>
                </a:solidFill>
                <a:effectLst/>
                <a:latin typeface="Helvetica Neue"/>
              </a:rPr>
              <a:t>Similarly, we can draw the change in Facebook stock price over time as the difference from its temporary high point on Oct. 22, 2016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4d324972e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4d324972e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Sometimes, it is not a good choice to use the linear scale to visualize data. Especially, there is large differences in quantities among data. For example, in the plot of comparing GDPs for different countries, in this figure New zealand and Australia are way larger than other countries. Visualizing those countries in a same graph, the graph will be dominated by the countries of New Zealand and Australia. You may think that we use logarithmic axes,  but this time it is not the case.</a:t>
            </a:r>
            <a:endParaRPr dirty="0"/>
          </a:p>
          <a:p>
            <a:pPr marL="0" lvl="0" indent="0" algn="l" rtl="0">
              <a:spcBef>
                <a:spcPts val="0"/>
              </a:spcBef>
              <a:spcAft>
                <a:spcPts val="0"/>
              </a:spcAft>
              <a:buNone/>
            </a:pPr>
            <a:r>
              <a:rPr lang="en" dirty="0"/>
              <a:t>As shown in the figure: </a:t>
            </a:r>
          </a:p>
          <a:p>
            <a:pPr marL="0" lvl="0" indent="0" algn="l" rtl="0">
              <a:spcBef>
                <a:spcPts val="0"/>
              </a:spcBef>
              <a:spcAft>
                <a:spcPts val="0"/>
              </a:spcAft>
              <a:buNone/>
            </a:pPr>
            <a:r>
              <a:rPr lang="en" dirty="0"/>
              <a:t>(1) the bar length does represent the GDP any more;</a:t>
            </a:r>
            <a:endParaRPr dirty="0"/>
          </a:p>
          <a:p>
            <a:pPr marL="0" lvl="0" indent="0" algn="l" rtl="0">
              <a:spcBef>
                <a:spcPts val="0"/>
              </a:spcBef>
              <a:spcAft>
                <a:spcPts val="0"/>
              </a:spcAft>
              <a:buNone/>
            </a:pPr>
            <a:r>
              <a:rPr lang="en" dirty="0"/>
              <a:t>(2) </a:t>
            </a:r>
            <a:r>
              <a:rPr lang="en-US" altLang="zh-CN" dirty="0"/>
              <a:t>We can not start the bars at 0, </a:t>
            </a:r>
            <a:r>
              <a:rPr lang="en" dirty="0"/>
              <a:t> logarithm cannot incorporate 0. If the data incorporate 0, the logarithmic of the data will be infinite, so this is not really applicable.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46453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4d324972e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4d324972e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US" altLang="zh-CN" dirty="0" err="1"/>
              <a:t>ut</a:t>
            </a:r>
            <a:r>
              <a:rPr lang="en-US" altLang="zh-CN" dirty="0"/>
              <a:t> the logarithmic scale is really a good choice for visualizing ratios.</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This figure does a good job of highlighting the key relationships between GDPs of various countries, </a:t>
            </a:r>
            <a:r>
              <a:rPr lang="en" sz="1200" dirty="0">
                <a:solidFill>
                  <a:srgbClr val="333333"/>
                </a:solidFill>
                <a:highlight>
                  <a:srgbClr val="FFFFFF"/>
                </a:highlight>
              </a:rPr>
              <a:t> We can see that New Zealand has over eight times the GDP of Papua New Guinea and Australia over 64 times, while Tonga and the Federated States of Micronesia have less than one-sixteenth of the GDP of Papua New Guinea. French Polynesia and New Caledonia are close but have a slightly smaller GDPs than Papua New Guinea does.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260a913f7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260a913f7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333333"/>
                </a:solidFill>
                <a:highlight>
                  <a:srgbClr val="FFFFFF"/>
                </a:highlight>
              </a:rPr>
              <a:t>The figure is labeled “bad” because many points are plotted on top of others and obscure them.</a:t>
            </a:r>
          </a:p>
          <a:p>
            <a:pPr marL="0" lvl="0" indent="0" algn="l" rtl="0">
              <a:spcBef>
                <a:spcPts val="0"/>
              </a:spcBef>
              <a:spcAft>
                <a:spcPts val="0"/>
              </a:spcAft>
              <a:buNone/>
            </a:pPr>
            <a:r>
              <a:rPr lang="en-US" b="0" i="0" dirty="0">
                <a:solidFill>
                  <a:srgbClr val="333333"/>
                </a:solidFill>
                <a:effectLst/>
                <a:latin typeface="Helvetica Neue"/>
              </a:rPr>
              <a:t>In this figure, there are 21 cars are represented by only four distinct points, so that 2.0 liter engines appear much less popular than they actually are.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260a913f7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260a913f7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33333"/>
                </a:solidFill>
                <a:highlight>
                  <a:srgbClr val="FFFFFF"/>
                </a:highlight>
              </a:rPr>
              <a:t>One common strategy </a:t>
            </a:r>
            <a:r>
              <a:rPr lang="en-US" sz="1200" dirty="0">
                <a:solidFill>
                  <a:srgbClr val="333333"/>
                </a:solidFill>
                <a:highlight>
                  <a:srgbClr val="FFFFFF"/>
                </a:highlight>
              </a:rPr>
              <a:t>is to make these data points partially transparent.</a:t>
            </a:r>
            <a:endParaRPr lang="en" sz="1200" dirty="0">
              <a:solidFill>
                <a:srgbClr val="333333"/>
              </a:solidFill>
              <a:highlight>
                <a:srgbClr val="FFFFFF"/>
              </a:highlight>
            </a:endParaRPr>
          </a:p>
          <a:p>
            <a:pPr marL="0" lvl="0" indent="0" algn="l" rtl="0">
              <a:spcBef>
                <a:spcPts val="0"/>
              </a:spcBef>
              <a:spcAft>
                <a:spcPts val="0"/>
              </a:spcAft>
              <a:buNone/>
            </a:pPr>
            <a:endParaRPr lang="en" sz="1200" dirty="0">
              <a:solidFill>
                <a:srgbClr val="333333"/>
              </a:solidFill>
              <a:highlight>
                <a:srgbClr val="FFFFFF"/>
              </a:highlight>
            </a:endParaRPr>
          </a:p>
          <a:p>
            <a:pPr marL="0" lvl="0" indent="0" algn="l" rtl="0">
              <a:spcBef>
                <a:spcPts val="0"/>
              </a:spcBef>
              <a:spcAft>
                <a:spcPts val="0"/>
              </a:spcAft>
              <a:buNone/>
            </a:pPr>
            <a:r>
              <a:rPr lang="en" sz="1200" dirty="0">
                <a:solidFill>
                  <a:srgbClr val="333333"/>
                </a:solidFill>
                <a:highlight>
                  <a:srgbClr val="FFFFFF"/>
                </a:highlight>
              </a:rPr>
              <a:t>however, making points partially transparent is not always sufficient to solve the issue of overplotting. For example, even though we can see in Figure </a:t>
            </a:r>
            <a:r>
              <a:rPr lang="en" sz="1200" dirty="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18.2</a:t>
            </a:r>
            <a:r>
              <a:rPr lang="en" sz="1200" dirty="0">
                <a:solidFill>
                  <a:srgbClr val="333333"/>
                </a:solidFill>
                <a:highlight>
                  <a:srgbClr val="FFFFFF"/>
                </a:highlight>
              </a:rPr>
              <a:t> that some points have a darker shade than others, it is difficult to estimate how many points were plotted on top of each other in each location. In addition, while the differences in shading are clearly visible, they are not self-explanatory. A reader who sees this figure for the first time will likely wonder why some points are darker than others and will not realize that those points are in fact multiple points stacked on top of each other.</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260a913f7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260a913f7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0" i="0" dirty="0">
                <a:solidFill>
                  <a:srgbClr val="333333"/>
                </a:solidFill>
                <a:effectLst/>
                <a:latin typeface="Helvetica Neue"/>
              </a:rPr>
              <a:t> Simple trick that helps in this situation is to apply a small amount of jitter to the points, i.e., to displace each point randomly by a small amount in either the </a:t>
            </a:r>
            <a:r>
              <a:rPr lang="en-US" sz="2000" b="0" i="1" dirty="0">
                <a:solidFill>
                  <a:srgbClr val="333333"/>
                </a:solidFill>
                <a:effectLst/>
                <a:latin typeface="Helvetica Neue"/>
              </a:rPr>
              <a:t>x</a:t>
            </a:r>
            <a:r>
              <a:rPr lang="en-US" sz="2000" b="0" i="0" dirty="0">
                <a:solidFill>
                  <a:srgbClr val="333333"/>
                </a:solidFill>
                <a:effectLst/>
                <a:latin typeface="Helvetica Neue"/>
              </a:rPr>
              <a:t> or the </a:t>
            </a:r>
            <a:r>
              <a:rPr lang="en-US" sz="2000" b="0" i="1" dirty="0">
                <a:solidFill>
                  <a:srgbClr val="333333"/>
                </a:solidFill>
                <a:effectLst/>
                <a:latin typeface="Helvetica Neue"/>
              </a:rPr>
              <a:t>y</a:t>
            </a:r>
            <a:r>
              <a:rPr lang="en-US" sz="2000" b="0" i="0" dirty="0">
                <a:solidFill>
                  <a:srgbClr val="333333"/>
                </a:solidFill>
                <a:effectLst/>
                <a:latin typeface="Helvetica Neue"/>
              </a:rPr>
              <a:t> direction or both. </a:t>
            </a:r>
            <a:r>
              <a:rPr lang="en-US" sz="3600" b="0" i="0" dirty="0">
                <a:solidFill>
                  <a:srgbClr val="333333"/>
                </a:solidFill>
                <a:effectLst/>
                <a:latin typeface="Helvetica Neue"/>
              </a:rPr>
              <a:t>With jitter, it is immediately apparent that the darker areas arise from points that are plotted on top of each other. Also, now, for the first time the black dots representing four-wheel drive cars with 2.0-liter engines are clearly visible.</a:t>
            </a:r>
            <a:endParaRPr lang="en-US" sz="2000" b="0" i="0" dirty="0">
              <a:solidFill>
                <a:srgbClr val="333333"/>
              </a:solidFill>
              <a:effectLst/>
              <a:latin typeface="Helvetica Neue"/>
            </a:endParaRPr>
          </a:p>
          <a:p>
            <a:pPr marL="0" lvl="0" indent="0" algn="l" rtl="0">
              <a:spcBef>
                <a:spcPts val="0"/>
              </a:spcBef>
              <a:spcAft>
                <a:spcPts val="0"/>
              </a:spcAft>
              <a:buNone/>
            </a:pPr>
            <a:endParaRPr lang="en" sz="1200" dirty="0">
              <a:solidFill>
                <a:srgbClr val="333333"/>
              </a:solidFill>
              <a:highlight>
                <a:srgbClr val="FFFFFF"/>
              </a:highlight>
            </a:endParaRPr>
          </a:p>
          <a:p>
            <a:pPr marL="0" lvl="0" indent="0" algn="l" rtl="0">
              <a:spcBef>
                <a:spcPts val="0"/>
              </a:spcBef>
              <a:spcAft>
                <a:spcPts val="0"/>
              </a:spcAft>
              <a:buNone/>
            </a:pPr>
            <a:r>
              <a:rPr lang="en" sz="1200" dirty="0">
                <a:solidFill>
                  <a:srgbClr val="333333"/>
                </a:solidFill>
                <a:highlight>
                  <a:srgbClr val="FFFFFF"/>
                </a:highlight>
              </a:rPr>
              <a:t>One downside of jittering is that it does change the data and therefore has to be performed with care. If we jitter too much, we end up placing points in locations that are not representative of the underlying dataset. The result is a misleading visualization of the data.</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260a913f7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260a913f7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Sometimes, when data goes large, transparency and jitters cannot solve the problem.</a:t>
            </a:r>
            <a:endParaRPr dirty="0"/>
          </a:p>
          <a:p>
            <a:pPr marL="0" lvl="0" indent="0" algn="l" rtl="0">
              <a:spcBef>
                <a:spcPts val="0"/>
              </a:spcBef>
              <a:spcAft>
                <a:spcPts val="0"/>
              </a:spcAft>
              <a:buNone/>
            </a:pPr>
            <a:r>
              <a:rPr lang="en" sz="1200" dirty="0">
                <a:solidFill>
                  <a:srgbClr val="333333"/>
                </a:solidFill>
                <a:highlight>
                  <a:srgbClr val="FFFFFF"/>
                </a:highlight>
              </a:rPr>
              <a:t>This figure shows departure delays for over 100,000 individual flights, with each dot representing one flight departure. </a:t>
            </a:r>
          </a:p>
          <a:p>
            <a:pPr marL="0" lvl="0" indent="0" algn="l" rtl="0">
              <a:spcBef>
                <a:spcPts val="0"/>
              </a:spcBef>
              <a:spcAft>
                <a:spcPts val="0"/>
              </a:spcAft>
              <a:buNone/>
            </a:pPr>
            <a:endParaRPr lang="en" sz="1200" dirty="0">
              <a:solidFill>
                <a:srgbClr val="333333"/>
              </a:solidFill>
              <a:highlight>
                <a:srgbClr val="FFFFFF"/>
              </a:highlight>
            </a:endParaRPr>
          </a:p>
          <a:p>
            <a:pPr marL="0" lvl="0" indent="0" algn="l" rtl="0">
              <a:spcBef>
                <a:spcPts val="0"/>
              </a:spcBef>
              <a:spcAft>
                <a:spcPts val="0"/>
              </a:spcAft>
              <a:buNone/>
            </a:pPr>
            <a:r>
              <a:rPr lang="en" sz="1200" dirty="0">
                <a:solidFill>
                  <a:srgbClr val="333333"/>
                </a:solidFill>
                <a:highlight>
                  <a:srgbClr val="FFFFFF"/>
                </a:highlight>
              </a:rPr>
              <a:t>Even though we have made the individual dots fairly transparent, the majority of them just forms a black band between 0 and 300 minutes departure delay. </a:t>
            </a:r>
          </a:p>
          <a:p>
            <a:pPr marL="0" lvl="0" indent="0" algn="l" rtl="0">
              <a:spcBef>
                <a:spcPts val="0"/>
              </a:spcBef>
              <a:spcAft>
                <a:spcPts val="0"/>
              </a:spcAft>
              <a:buNone/>
            </a:pPr>
            <a:endParaRPr lang="en" sz="1200" dirty="0">
              <a:solidFill>
                <a:srgbClr val="333333"/>
              </a:solidFill>
              <a:highlight>
                <a:srgbClr val="FFFFFF"/>
              </a:highlight>
            </a:endParaRPr>
          </a:p>
          <a:p>
            <a:pPr marL="0" lvl="0" indent="0" algn="l" rtl="0">
              <a:spcBef>
                <a:spcPts val="0"/>
              </a:spcBef>
              <a:spcAft>
                <a:spcPts val="0"/>
              </a:spcAft>
              <a:buNone/>
            </a:pPr>
            <a:r>
              <a:rPr lang="en" sz="1200" dirty="0">
                <a:solidFill>
                  <a:srgbClr val="333333"/>
                </a:solidFill>
                <a:highlight>
                  <a:srgbClr val="FFFFFF"/>
                </a:highlight>
              </a:rPr>
              <a:t>This band obscures whether most flights depart approximately on time or with substantial delay (say 50 minutes or more). At the same time, the most delayed flights (with delays of 400 minutes or more) are barely visible due to the transparency of the dots.</a:t>
            </a:r>
            <a:endParaRPr sz="1200" dirty="0">
              <a:solidFill>
                <a:srgbClr val="333333"/>
              </a:solidFill>
              <a:highlight>
                <a:srgbClr val="FFFFFF"/>
              </a:highlight>
            </a:endParaRPr>
          </a:p>
          <a:p>
            <a:pPr marL="0" lvl="0" indent="0" algn="l" rtl="0">
              <a:spcBef>
                <a:spcPts val="0"/>
              </a:spcBef>
              <a:spcAft>
                <a:spcPts val="0"/>
              </a:spcAft>
              <a:buNone/>
            </a:pPr>
            <a:endParaRPr sz="1200" dirty="0">
              <a:solidFill>
                <a:srgbClr val="333333"/>
              </a:solidFill>
              <a:highlight>
                <a:srgbClr val="FFFFFF"/>
              </a:highlight>
            </a:endParaRPr>
          </a:p>
          <a:p>
            <a:pPr marL="0" lvl="0" indent="0" algn="l" rtl="0">
              <a:spcBef>
                <a:spcPts val="0"/>
              </a:spcBef>
              <a:spcAft>
                <a:spcPts val="0"/>
              </a:spcAft>
              <a:buNone/>
            </a:pPr>
            <a:r>
              <a:rPr lang="en" sz="1200" dirty="0">
                <a:solidFill>
                  <a:srgbClr val="333333"/>
                </a:solidFill>
                <a:highlight>
                  <a:srgbClr val="FFFFFF"/>
                </a:highlight>
              </a:rPr>
              <a:t>This band obscures whether most flights depart approximately on time or with substantial delay (say 50 minutes or more). At the same time, the most delayed flights (with delays of 400 minutes or more) are barely</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260a913f7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260a913f7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260a913f7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260a913f7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33333"/>
                </a:solidFill>
                <a:highlight>
                  <a:srgbClr val="FFFFFF"/>
                </a:highlight>
              </a:rPr>
              <a:t>we can also estimate the point density across the plot area and indicate regions of different point densities with contour lines. This technique works well when the point density changes slowly across both the </a:t>
            </a:r>
            <a:r>
              <a:rPr lang="en" sz="1200" i="1" dirty="0">
                <a:solidFill>
                  <a:srgbClr val="333333"/>
                </a:solidFill>
                <a:highlight>
                  <a:srgbClr val="FFFFFF"/>
                </a:highlight>
              </a:rPr>
              <a:t>x</a:t>
            </a:r>
            <a:r>
              <a:rPr lang="en" sz="1200" dirty="0">
                <a:solidFill>
                  <a:srgbClr val="333333"/>
                </a:solidFill>
                <a:highlight>
                  <a:srgbClr val="FFFFFF"/>
                </a:highlight>
              </a:rPr>
              <a:t> and the </a:t>
            </a:r>
            <a:r>
              <a:rPr lang="en" sz="1200" i="1" dirty="0">
                <a:solidFill>
                  <a:srgbClr val="333333"/>
                </a:solidFill>
                <a:highlight>
                  <a:srgbClr val="FFFFFF"/>
                </a:highlight>
              </a:rPr>
              <a:t>y</a:t>
            </a:r>
            <a:r>
              <a:rPr lang="en" sz="1200" dirty="0">
                <a:solidFill>
                  <a:srgbClr val="333333"/>
                </a:solidFill>
                <a:highlight>
                  <a:srgbClr val="FFFFFF"/>
                </a:highlight>
              </a:rPr>
              <a:t> dimensions. </a:t>
            </a:r>
            <a:r>
              <a:rPr lang="en" sz="1000" dirty="0">
                <a:solidFill>
                  <a:srgbClr val="333333"/>
                </a:solidFill>
                <a:highlight>
                  <a:srgbClr val="FFFFFF"/>
                </a:highlight>
              </a:rPr>
              <a:t> Each dot corresponds to one bird, and the lines indicate regions of similar point density. The point density increases towards the center of the plot, near a body mass of 75g and a head length between 55mm and 57.5mm. </a:t>
            </a:r>
          </a:p>
          <a:p>
            <a:pPr marL="0" lvl="0" indent="0" algn="l" rtl="0">
              <a:spcBef>
                <a:spcPts val="0"/>
              </a:spcBef>
              <a:spcAft>
                <a:spcPts val="0"/>
              </a:spcAft>
              <a:buNone/>
            </a:pPr>
            <a:endParaRPr lang="en" sz="1000" dirty="0">
              <a:solidFill>
                <a:srgbClr val="333333"/>
              </a:solidFill>
              <a:highlight>
                <a:srgbClr val="FFFFFF"/>
              </a:highlight>
            </a:endParaRPr>
          </a:p>
          <a:p>
            <a:pPr marL="0" lvl="0" indent="0" algn="l" rtl="0">
              <a:spcBef>
                <a:spcPts val="0"/>
              </a:spcBef>
              <a:spcAft>
                <a:spcPts val="0"/>
              </a:spcAft>
              <a:buNone/>
            </a:pPr>
            <a:r>
              <a:rPr lang="en" sz="1000" dirty="0">
                <a:solidFill>
                  <a:srgbClr val="333333"/>
                </a:solidFill>
                <a:highlight>
                  <a:srgbClr val="FFFFFF"/>
                </a:highlight>
              </a:rPr>
              <a:t>This shading creates a stronger visual impression of increasing point density towards the center of the point cloud. </a:t>
            </a:r>
            <a:endParaRPr sz="1000" dirty="0">
              <a:solidFill>
                <a:srgbClr val="333333"/>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60a913f7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60a913f7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rgbClr val="333333"/>
                </a:solidFill>
                <a:highlight>
                  <a:srgbClr val="FFFFFF"/>
                </a:highlight>
              </a:rPr>
              <a:t>There are simply too many different colors, and many of them are quite similar to each other. </a:t>
            </a:r>
          </a:p>
          <a:p>
            <a:pPr marL="0" lvl="0" indent="0" algn="l" rtl="0">
              <a:spcBef>
                <a:spcPts val="0"/>
              </a:spcBef>
              <a:spcAft>
                <a:spcPts val="0"/>
              </a:spcAft>
              <a:buClr>
                <a:schemeClr val="dk1"/>
              </a:buClr>
              <a:buSzPts val="1100"/>
              <a:buFont typeface="Arial"/>
              <a:buNone/>
            </a:pPr>
            <a:endParaRPr lang="en" sz="1200" dirty="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r>
              <a:rPr lang="en" sz="1200" dirty="0">
                <a:solidFill>
                  <a:srgbClr val="333333"/>
                </a:solidFill>
                <a:highlight>
                  <a:srgbClr val="FFFFFF"/>
                </a:highlight>
              </a:rPr>
              <a:t>Even if with a lot of effort we can figure out exactly which state is which, this visualization defeats the purpose of coloring.</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260a913f7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260a913f7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one way to address this issue is to use color to encode regions of the states and use text to indicate the name of the states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260a913f70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260a913f7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33333"/>
                </a:solidFill>
                <a:highlight>
                  <a:srgbClr val="FFFFFF"/>
                </a:highlight>
              </a:rPr>
              <a:t>Give each bar its own color to create a rainbow effect. This may look like an interesting visual effect, but it is not creating any new insight into the data or making the figure easier to read.</a:t>
            </a:r>
            <a:endParaRPr sz="1200" dirty="0">
              <a:solidFill>
                <a:srgbClr val="333333"/>
              </a:solidFill>
              <a:highlight>
                <a:srgbClr val="FFFFFF"/>
              </a:highlight>
            </a:endParaRPr>
          </a:p>
          <a:p>
            <a:pPr marL="0" lvl="0" indent="0" algn="l" rtl="0">
              <a:spcBef>
                <a:spcPts val="0"/>
              </a:spcBef>
              <a:spcAft>
                <a:spcPts val="0"/>
              </a:spcAft>
              <a:buNone/>
            </a:pPr>
            <a:endParaRPr sz="1200" dirty="0">
              <a:solidFill>
                <a:srgbClr val="333333"/>
              </a:solidFill>
              <a:highlight>
                <a:srgbClr val="FFFFFF"/>
              </a:highlight>
            </a:endParaRPr>
          </a:p>
          <a:p>
            <a:pPr marL="0" lvl="0" indent="0" algn="l" rtl="0">
              <a:spcBef>
                <a:spcPts val="0"/>
              </a:spcBef>
              <a:spcAft>
                <a:spcPts val="0"/>
              </a:spcAft>
              <a:buNone/>
            </a:pPr>
            <a:endParaRPr sz="1200" dirty="0">
              <a:solidFill>
                <a:srgbClr val="333333"/>
              </a:solidFill>
              <a:highlight>
                <a:srgbClr val="FFFFFF"/>
              </a:highlight>
            </a:endParaRPr>
          </a:p>
          <a:p>
            <a:pPr marL="0" lvl="0" indent="0" algn="l" rtl="0">
              <a:spcBef>
                <a:spcPts val="0"/>
              </a:spcBef>
              <a:spcAft>
                <a:spcPts val="0"/>
              </a:spcAft>
              <a:buNone/>
            </a:pPr>
            <a:r>
              <a:rPr lang="en" sz="1200" dirty="0">
                <a:solidFill>
                  <a:srgbClr val="333333"/>
                </a:solidFill>
                <a:highlight>
                  <a:srgbClr val="FFFFFF"/>
                </a:highlight>
              </a:rPr>
              <a:t>For example, it is difficult to read the names of the states without having our eyes drawn to the large, strongly colored areas right next to the state names. Similarly, it is difficult to compare the endpoints of the bars to the underlying grid lines.</a:t>
            </a:r>
            <a:endParaRPr sz="1200" dirty="0">
              <a:solidFill>
                <a:srgbClr val="333333"/>
              </a:solidFill>
              <a:highlight>
                <a:srgbClr val="FFFFFF"/>
              </a:highlight>
            </a:endParaRPr>
          </a:p>
          <a:p>
            <a:pPr marL="0" lvl="0" indent="0" algn="l" rtl="0">
              <a:spcBef>
                <a:spcPts val="0"/>
              </a:spcBef>
              <a:spcAft>
                <a:spcPts val="0"/>
              </a:spcAft>
              <a:buNone/>
            </a:pPr>
            <a:endParaRPr sz="1200" dirty="0">
              <a:solidFill>
                <a:srgbClr val="33333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Sometimes, it does not only require these visualizations to convey information accurately and effectively, it may also require them to highlight or emphasize particular message we want to convey in the data.</a:t>
            </a:r>
          </a:p>
        </p:txBody>
      </p:sp>
    </p:spTree>
    <p:extLst>
      <p:ext uri="{BB962C8B-B14F-4D97-AF65-F5344CB8AC3E}">
        <p14:creationId xmlns:p14="http://schemas.microsoft.com/office/powerpoint/2010/main" val="1430173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260a913f7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260a913f7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33333"/>
                </a:solidFill>
                <a:highlight>
                  <a:srgbClr val="FFFFFF"/>
                </a:highlight>
              </a:rPr>
              <a:t>The most popular such scale is the rainbow scale (Figure </a:t>
            </a:r>
            <a:r>
              <a:rPr lang="en" sz="1200" dirty="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19.4</a:t>
            </a:r>
            <a:r>
              <a:rPr lang="en" sz="1200" dirty="0">
                <a:solidFill>
                  <a:srgbClr val="333333"/>
                </a:solidFill>
                <a:highlight>
                  <a:srgbClr val="FFFFFF"/>
                </a:highlight>
              </a:rPr>
              <a:t>). It runs through all possible colors in the color spectrum. This means the scale is effectively circular; the colors at the beginning and the end are nearly the same (dark red). If these two colors end up next to each other in a plot, we do not instinctively perceive them as representing data values that are maximally apart. In addition, the scale is highly non-monotonic. It has regions where colors change very slowly and others when colors change rapidly. This lack of monotonicity becomes particularly apparent if we look at the color scale in grayscale (Figure </a:t>
            </a:r>
            <a:r>
              <a:rPr lang="en" sz="1200" dirty="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19.4</a:t>
            </a:r>
            <a:r>
              <a:rPr lang="en" sz="1200" dirty="0">
                <a:solidFill>
                  <a:srgbClr val="333333"/>
                </a:solidFill>
                <a:highlight>
                  <a:srgbClr val="FFFFFF"/>
                </a:highlight>
              </a:rPr>
              <a:t>). The scale goes from medium dark to light to very dark and back to medium dark, and there are large stretches where lightness changes very little followed by relatively narrow stretches with large changes in lightness.</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260a913f70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260a913f70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33333"/>
                </a:solidFill>
                <a:highlight>
                  <a:srgbClr val="FFFFFF"/>
                </a:highlight>
              </a:rPr>
              <a:t>In a visualization of actual data, the rainbow scale tends to obscure data features and/or highlight arbitrary aspects of the data (Figure </a:t>
            </a:r>
            <a:r>
              <a:rPr lang="en" sz="1200" dirty="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19.5</a:t>
            </a:r>
            <a:r>
              <a:rPr lang="en" sz="1200" dirty="0">
                <a:solidFill>
                  <a:srgbClr val="333333"/>
                </a:solidFill>
                <a:highlight>
                  <a:srgbClr val="FFFFFF"/>
                </a:highlight>
              </a:rPr>
              <a:t>). As an aside, the colors in the rainbow scale are also overly saturated. Looking at Figure </a:t>
            </a:r>
            <a:r>
              <a:rPr lang="en" sz="1200" dirty="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19.5</a:t>
            </a:r>
            <a:r>
              <a:rPr lang="en" sz="1200" dirty="0">
                <a:solidFill>
                  <a:srgbClr val="333333"/>
                </a:solidFill>
                <a:highlight>
                  <a:srgbClr val="FFFFFF"/>
                </a:highlight>
              </a:rPr>
              <a:t> for any extended period of time can be quite uncomfortable.</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260a913f70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260a913f7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260a913f7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260a913f7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This visualization provides an intuitive and highly interpretable visualization of the fate of the Titanic passengers. We see clearly that most men died and most women survived. Further, and among the women who died nearly all were traveling in 3rd class.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60a913f70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260a913f70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For example, consider Figure </a:t>
            </a:r>
            <a:r>
              <a:rPr lang="en" sz="120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21.3</a:t>
            </a:r>
            <a:r>
              <a:rPr lang="en" sz="1200">
                <a:solidFill>
                  <a:srgbClr val="333333"/>
                </a:solidFill>
                <a:highlight>
                  <a:srgbClr val="FFFFFF"/>
                </a:highlight>
              </a:rPr>
              <a:t>, which presents how the proportion of Bachelor’s degrees in different degree areas has changed over time. The figure shows the nine degree areas that have represented, on average, more than 4% of all degrees between 1971 to 2015. The </a:t>
            </a:r>
            <a:r>
              <a:rPr lang="en" sz="1200" i="1">
                <a:solidFill>
                  <a:srgbClr val="333333"/>
                </a:solidFill>
                <a:highlight>
                  <a:srgbClr val="FFFFFF"/>
                </a:highlight>
              </a:rPr>
              <a:t>y</a:t>
            </a:r>
            <a:r>
              <a:rPr lang="en" sz="1200">
                <a:solidFill>
                  <a:srgbClr val="333333"/>
                </a:solidFill>
                <a:highlight>
                  <a:srgbClr val="FFFFFF"/>
                </a:highlight>
              </a:rPr>
              <a:t> axis of panel is scaled such that the curve for each degree field covers the entire </a:t>
            </a:r>
            <a:r>
              <a:rPr lang="en" sz="1200" i="1">
                <a:solidFill>
                  <a:srgbClr val="333333"/>
                </a:solidFill>
                <a:highlight>
                  <a:srgbClr val="FFFFFF"/>
                </a:highlight>
              </a:rPr>
              <a:t>y</a:t>
            </a:r>
            <a:r>
              <a:rPr lang="en" sz="1200">
                <a:solidFill>
                  <a:srgbClr val="333333"/>
                </a:solidFill>
                <a:highlight>
                  <a:srgbClr val="FFFFFF"/>
                </a:highlight>
              </a:rPr>
              <a:t>-axis range. As a consequence, a cursory examination of Figure </a:t>
            </a:r>
            <a:r>
              <a:rPr lang="en" sz="120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21.3</a:t>
            </a:r>
            <a:r>
              <a:rPr lang="en" sz="1200">
                <a:solidFill>
                  <a:srgbClr val="333333"/>
                </a:solidFill>
                <a:highlight>
                  <a:srgbClr val="FFFFFF"/>
                </a:highlight>
              </a:rPr>
              <a:t> suggests that the nine degree areas are all equally popular and have all experienced variation in popularity of a similar magnitude.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260a913f70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260a913f70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Not every figure with multiple panels fits the pattern of small multiples. Sometimes we simply want to combine several independent panels into a combined figure that conveys one overarching point. In this case, we can take the indivdiual plots and arrange them in rows, columns, or other, more complex arrangements, and call the entire arrangement one figure.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260a913f70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260a913f70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260a913f70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260a913f70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33333"/>
                </a:solidFill>
                <a:highlight>
                  <a:srgbClr val="FFFFFF"/>
                </a:highlight>
              </a:rPr>
              <a:t>A data visualization is not a piece of art meant to be looked at only for its aesthetically pleasing features. Instead, its purpose is to convey information and make a point. To reliably achieve this goal when preparing visualizations, we have to place the data into context and provide accompanying titles, captions, and other annotations.</a:t>
            </a:r>
            <a:endParaRPr sz="1200" dirty="0">
              <a:solidFill>
                <a:srgbClr val="333333"/>
              </a:solidFill>
              <a:highlight>
                <a:srgbClr val="FFFFFF"/>
              </a:highlight>
            </a:endParaRPr>
          </a:p>
          <a:p>
            <a:pPr marL="0" lvl="0" indent="0" algn="l" rtl="0">
              <a:spcBef>
                <a:spcPts val="0"/>
              </a:spcBef>
              <a:spcAft>
                <a:spcPts val="0"/>
              </a:spcAft>
              <a:buNone/>
            </a:pPr>
            <a:endParaRPr sz="1200" dirty="0">
              <a:solidFill>
                <a:srgbClr val="333333"/>
              </a:solidFill>
              <a:highlight>
                <a:srgbClr val="FFFFFF"/>
              </a:highlight>
            </a:endParaRPr>
          </a:p>
          <a:p>
            <a:pPr marL="0" lvl="0" indent="0" algn="l" rtl="0">
              <a:spcBef>
                <a:spcPts val="0"/>
              </a:spcBef>
              <a:spcAft>
                <a:spcPts val="0"/>
              </a:spcAft>
              <a:buNone/>
            </a:pPr>
            <a:r>
              <a:rPr lang="en" sz="1200" dirty="0">
                <a:solidFill>
                  <a:srgbClr val="333333"/>
                </a:solidFill>
                <a:highlight>
                  <a:srgbClr val="FFFFFF"/>
                </a:highlight>
              </a:rPr>
              <a:t>Every figure needs the title. The job of the title is to accurately convey to the reader what the figure is about, what point it makes. </a:t>
            </a:r>
            <a:endParaRPr sz="1200" dirty="0">
              <a:solidFill>
                <a:srgbClr val="333333"/>
              </a:solidFill>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260a913f7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260a913f7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4e70281c8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4e70281c8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260a913f70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260a913f70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Helvetica Neue"/>
              </a:rPr>
              <a:t>Whenever we visualize data, we take data values and convert them in a systematic and logical way into the visual elements that make up the final graphs.  </a:t>
            </a:r>
          </a:p>
          <a:p>
            <a:pPr marL="0" lvl="0" indent="0" algn="l" rtl="0">
              <a:spcBef>
                <a:spcPts val="0"/>
              </a:spcBef>
              <a:spcAft>
                <a:spcPts val="0"/>
              </a:spcAft>
              <a:buNone/>
            </a:pPr>
            <a:r>
              <a:rPr lang="en-US" b="0" i="0" dirty="0">
                <a:solidFill>
                  <a:srgbClr val="333333"/>
                </a:solidFill>
                <a:effectLst/>
                <a:latin typeface="Helvetica Neue"/>
              </a:rPr>
              <a:t>Even though there are many different types of data visualizations, such as scatter plot, a pie chart, and a heatmap.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33333"/>
                </a:solidFill>
                <a:effectLst/>
                <a:latin typeface="Helvetica Neue"/>
              </a:rPr>
              <a:t>And these data visualizations seem to be really different, but one thing in common is that </a:t>
            </a:r>
            <a:r>
              <a:rPr lang="en-US" dirty="0"/>
              <a:t>All data visualizations map data values into quantifiable features in the resulting graphs.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terms of different positions of data points, different shapes of data, and different size of data according to specific values, and most often we also use color to indicate different categories of data or use color to emphasize some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Similarly for the line width and line type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b="0" i="0" dirty="0">
              <a:solidFill>
                <a:srgbClr val="333333"/>
              </a:solidFill>
              <a:effectLst/>
              <a:latin typeface="Helvetica Neue"/>
            </a:endParaRPr>
          </a:p>
          <a:p>
            <a:pPr marL="0" lvl="0" indent="0" algn="l" rtl="0">
              <a:spcBef>
                <a:spcPts val="0"/>
              </a:spcBef>
              <a:spcAft>
                <a:spcPts val="0"/>
              </a:spcAft>
              <a:buNone/>
            </a:pPr>
            <a:r>
              <a:rPr lang="en-US" b="0" i="0" dirty="0">
                <a:solidFill>
                  <a:srgbClr val="333333"/>
                </a:solidFill>
                <a:effectLst/>
                <a:latin typeface="Helvetica Neue"/>
              </a:rPr>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e70281c88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e70281c88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The most common approach to visualizing amounts (i.e., numerical values shown for some set of categories) is using bars, either vertically or horizontally arranged (Chapter </a:t>
            </a:r>
            <a:r>
              <a:rPr lang="en" sz="120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6</a:t>
            </a:r>
            <a:r>
              <a:rPr lang="en" sz="1200">
                <a:solidFill>
                  <a:srgbClr val="333333"/>
                </a:solidFill>
                <a:highlight>
                  <a:srgbClr val="FFFFFF"/>
                </a:highlight>
              </a:rPr>
              <a:t>). However, instead of using bars, we can also place dots at the location where the corresponding bar would end (Chapter </a:t>
            </a:r>
            <a:r>
              <a:rPr lang="en" sz="120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6</a:t>
            </a:r>
            <a:r>
              <a:rPr lang="en" sz="1200">
                <a:solidFill>
                  <a:srgbClr val="333333"/>
                </a:solidFill>
                <a:highlight>
                  <a:srgbClr val="FFFFFF"/>
                </a:highlight>
              </a:rPr>
              <a:t>).</a:t>
            </a: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If there are two or more sets of categories for which we want to show amounts, we can group or stack the bars (Chapter </a:t>
            </a:r>
            <a:r>
              <a:rPr lang="en" sz="120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6</a:t>
            </a:r>
            <a:r>
              <a:rPr lang="en" sz="1200">
                <a:solidFill>
                  <a:srgbClr val="333333"/>
                </a:solidFill>
                <a:highlight>
                  <a:srgbClr val="FFFFFF"/>
                </a:highlight>
              </a:rPr>
              <a:t>). We can also map the categories onto the </a:t>
            </a:r>
            <a:r>
              <a:rPr lang="en" sz="1200" i="1">
                <a:solidFill>
                  <a:srgbClr val="333333"/>
                </a:solidFill>
                <a:highlight>
                  <a:srgbClr val="FFFFFF"/>
                </a:highlight>
              </a:rPr>
              <a:t>x</a:t>
            </a:r>
            <a:r>
              <a:rPr lang="en" sz="1200">
                <a:solidFill>
                  <a:srgbClr val="333333"/>
                </a:solidFill>
                <a:highlight>
                  <a:srgbClr val="FFFFFF"/>
                </a:highlight>
              </a:rPr>
              <a:t> and </a:t>
            </a:r>
            <a:r>
              <a:rPr lang="en" sz="1200" i="1">
                <a:solidFill>
                  <a:srgbClr val="333333"/>
                </a:solidFill>
                <a:highlight>
                  <a:srgbClr val="FFFFFF"/>
                </a:highlight>
              </a:rPr>
              <a:t>y</a:t>
            </a:r>
            <a:r>
              <a:rPr lang="en" sz="1200">
                <a:solidFill>
                  <a:srgbClr val="333333"/>
                </a:solidFill>
                <a:highlight>
                  <a:srgbClr val="FFFFFF"/>
                </a:highlight>
              </a:rPr>
              <a:t> axis and show amounts by color, via a heatmap (Chapter </a:t>
            </a:r>
            <a:r>
              <a:rPr lang="en" sz="120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6</a:t>
            </a:r>
            <a:r>
              <a:rPr lang="en" sz="1200">
                <a:solidFill>
                  <a:srgbClr val="333333"/>
                </a:solidFill>
                <a:highlight>
                  <a:srgbClr val="FFFFFF"/>
                </a:highlight>
              </a:rPr>
              <a:t>).</a:t>
            </a: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a:p>
            <a:pPr marL="0" lvl="0" indent="0" algn="l" rtl="0">
              <a:spcBef>
                <a:spcPts val="0"/>
              </a:spcBef>
              <a:spcAft>
                <a:spcPts val="0"/>
              </a:spcAft>
              <a:buNone/>
            </a:pPr>
            <a:endParaRPr sz="1200">
              <a:solidFill>
                <a:srgbClr val="333333"/>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4e70281c88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4e70281c8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26bd386d6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26bd386d6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Boxplots, violins, strip charts, and sina plots are useful when we want to visualize many distributions at once and/or if we are primarily interested in overall shifts among the distributions </a:t>
            </a: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Stacked histograms and overlapping densities allow a more in-depth comparison of a smaller number of distributions, though stacked histograms can be difficult to interpret and are best avoided</a:t>
            </a: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Ridgeline plots can be a useful alternative to violin plots and are often useful when visualizing very large numbers of distributions or changes in distributions over time</a:t>
            </a:r>
            <a:endParaRPr sz="1200">
              <a:solidFill>
                <a:srgbClr val="333333"/>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6bd386d6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6bd386d6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26bd386d6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26bd386d6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6bd386d6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6bd386d6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33333"/>
                </a:solidFill>
                <a:highlight>
                  <a:srgbClr val="FFFFFF"/>
                </a:highlight>
              </a:rPr>
              <a:t>Scatterplots represent the archetypical visualization when we want to show one quantitative variable relative to another (Chapter </a:t>
            </a:r>
            <a:r>
              <a:rPr lang="en" sz="1200" dirty="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12.1</a:t>
            </a:r>
            <a:r>
              <a:rPr lang="en" sz="1200" dirty="0">
                <a:solidFill>
                  <a:srgbClr val="333333"/>
                </a:solidFill>
                <a:highlight>
                  <a:srgbClr val="FFFFFF"/>
                </a:highlight>
              </a:rPr>
              <a:t>). If we have three quantitative variables, we can map one onto the dot size, creating a variant of the scatterplot called bubble chart. For paired data, where the variables along the </a:t>
            </a:r>
            <a:r>
              <a:rPr lang="en" sz="1200" i="1" dirty="0">
                <a:solidFill>
                  <a:srgbClr val="333333"/>
                </a:solidFill>
                <a:highlight>
                  <a:srgbClr val="FFFFFF"/>
                </a:highlight>
              </a:rPr>
              <a:t>x</a:t>
            </a:r>
            <a:r>
              <a:rPr lang="en" sz="1200" dirty="0">
                <a:solidFill>
                  <a:srgbClr val="333333"/>
                </a:solidFill>
                <a:highlight>
                  <a:srgbClr val="FFFFFF"/>
                </a:highlight>
              </a:rPr>
              <a:t> and the </a:t>
            </a:r>
            <a:r>
              <a:rPr lang="en" sz="1200" i="1" dirty="0">
                <a:solidFill>
                  <a:srgbClr val="333333"/>
                </a:solidFill>
                <a:highlight>
                  <a:srgbClr val="FFFFFF"/>
                </a:highlight>
              </a:rPr>
              <a:t>y</a:t>
            </a:r>
            <a:r>
              <a:rPr lang="en" sz="1200" dirty="0">
                <a:solidFill>
                  <a:srgbClr val="333333"/>
                </a:solidFill>
                <a:highlight>
                  <a:srgbClr val="FFFFFF"/>
                </a:highlight>
              </a:rPr>
              <a:t> axes are measured in the same units, it is generally helpful to add a line indicating </a:t>
            </a:r>
            <a:r>
              <a:rPr lang="en" sz="1200" i="1" dirty="0">
                <a:solidFill>
                  <a:srgbClr val="333333"/>
                </a:solidFill>
                <a:highlight>
                  <a:srgbClr val="FFFFFF"/>
                </a:highlight>
              </a:rPr>
              <a:t>x</a:t>
            </a:r>
            <a:r>
              <a:rPr lang="en" sz="1200" dirty="0">
                <a:solidFill>
                  <a:srgbClr val="333333"/>
                </a:solidFill>
                <a:highlight>
                  <a:srgbClr val="FFFFFF"/>
                </a:highlight>
              </a:rPr>
              <a:t> = </a:t>
            </a:r>
            <a:r>
              <a:rPr lang="en" sz="1200" i="1" dirty="0">
                <a:solidFill>
                  <a:srgbClr val="333333"/>
                </a:solidFill>
                <a:highlight>
                  <a:srgbClr val="FFFFFF"/>
                </a:highlight>
              </a:rPr>
              <a:t>y</a:t>
            </a:r>
            <a:r>
              <a:rPr lang="en" sz="1200" dirty="0">
                <a:solidFill>
                  <a:srgbClr val="333333"/>
                </a:solidFill>
                <a:highlight>
                  <a:srgbClr val="FFFFFF"/>
                </a:highlight>
              </a:rPr>
              <a:t> (Chapter </a:t>
            </a:r>
            <a:r>
              <a:rPr lang="en" sz="1200" dirty="0">
                <a:solidFill>
                  <a:srgbClr val="4183C4"/>
                </a:solidFill>
                <a:highlight>
                  <a:srgbClr val="FFFFFF"/>
                </a:highlight>
                <a:uFill>
                  <a:noFill/>
                </a:uFill>
                <a:hlinkClick r:id="rId4">
                  <a:extLst>
                    <a:ext uri="{A12FA001-AC4F-418D-AE19-62706E023703}">
                      <ahyp:hlinkClr xmlns:ahyp="http://schemas.microsoft.com/office/drawing/2018/hyperlinkcolor" val="tx"/>
                    </a:ext>
                  </a:extLst>
                </a:hlinkClick>
              </a:rPr>
              <a:t>12.4</a:t>
            </a:r>
            <a:r>
              <a:rPr lang="en" sz="1200" dirty="0">
                <a:solidFill>
                  <a:srgbClr val="333333"/>
                </a:solidFill>
                <a:highlight>
                  <a:srgbClr val="FFFFFF"/>
                </a:highlight>
              </a:rPr>
              <a:t>). Paired data can also be shown as a slope graph of paired points connected by straight lines (Chapter </a:t>
            </a:r>
            <a:r>
              <a:rPr lang="en" sz="1200" dirty="0">
                <a:solidFill>
                  <a:srgbClr val="4183C4"/>
                </a:solidFill>
                <a:highlight>
                  <a:srgbClr val="FFFFFF"/>
                </a:highlight>
                <a:uFill>
                  <a:noFill/>
                </a:uFill>
                <a:hlinkClick r:id="rId4">
                  <a:extLst>
                    <a:ext uri="{A12FA001-AC4F-418D-AE19-62706E023703}">
                      <ahyp:hlinkClr xmlns:ahyp="http://schemas.microsoft.com/office/drawing/2018/hyperlinkcolor" val="tx"/>
                    </a:ext>
                  </a:extLst>
                </a:hlinkClick>
              </a:rPr>
              <a:t>12.4</a:t>
            </a:r>
            <a:r>
              <a:rPr lang="en" sz="1200" dirty="0">
                <a:solidFill>
                  <a:srgbClr val="333333"/>
                </a:solidFill>
                <a:highlight>
                  <a:srgbClr val="FFFFFF"/>
                </a:highlight>
              </a:rPr>
              <a:t>).</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26bd386d6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26bd386d6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33333"/>
                </a:solidFill>
                <a:highlight>
                  <a:srgbClr val="FFFFFF"/>
                </a:highlight>
              </a:rPr>
              <a:t>For large numbers of points, regular scatterplots can become uninformative due to overplotting. In this case, contour lines, 2D bins, or hex bins may provide an alternative (Chapter </a:t>
            </a:r>
            <a:r>
              <a:rPr lang="en" sz="1200" dirty="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18</a:t>
            </a:r>
            <a:r>
              <a:rPr lang="en" sz="1200" dirty="0">
                <a:solidFill>
                  <a:srgbClr val="333333"/>
                </a:solidFill>
                <a:highlight>
                  <a:srgbClr val="FFFFFF"/>
                </a:highlight>
              </a:rPr>
              <a:t>). When we want to visualize more than two quantities, on the other hand, we may choose to plot correlation coefficients in the form of a correlogram instead of the underlying raw data</a:t>
            </a:r>
            <a:endParaRPr sz="1200" dirty="0">
              <a:solidFill>
                <a:srgbClr val="333333"/>
              </a:solidFill>
              <a:highlight>
                <a:srgbClr val="FFFFFF"/>
              </a:highlight>
            </a:endParaRPr>
          </a:p>
          <a:p>
            <a:pPr marL="0" lvl="0" indent="0" algn="l" rtl="0">
              <a:spcBef>
                <a:spcPts val="0"/>
              </a:spcBef>
              <a:spcAft>
                <a:spcPts val="0"/>
              </a:spcAft>
              <a:buNone/>
            </a:pPr>
            <a:endParaRPr sz="1200" dirty="0">
              <a:solidFill>
                <a:srgbClr val="333333"/>
              </a:solidFill>
              <a:highlight>
                <a:srgbClr val="FFFFFF"/>
              </a:highlight>
            </a:endParaRPr>
          </a:p>
          <a:p>
            <a:pPr marL="0" lvl="0" indent="0" algn="l" rtl="0">
              <a:spcBef>
                <a:spcPts val="0"/>
              </a:spcBef>
              <a:spcAft>
                <a:spcPts val="0"/>
              </a:spcAft>
              <a:buNone/>
            </a:pPr>
            <a:r>
              <a:rPr lang="en" sz="1200" dirty="0">
                <a:solidFill>
                  <a:srgbClr val="333333"/>
                </a:solidFill>
                <a:highlight>
                  <a:srgbClr val="FFFFFF"/>
                </a:highlight>
              </a:rPr>
              <a:t>When the </a:t>
            </a:r>
            <a:r>
              <a:rPr lang="en" sz="1200" i="1" dirty="0">
                <a:solidFill>
                  <a:srgbClr val="333333"/>
                </a:solidFill>
                <a:highlight>
                  <a:srgbClr val="FFFFFF"/>
                </a:highlight>
              </a:rPr>
              <a:t>x</a:t>
            </a:r>
            <a:r>
              <a:rPr lang="en" sz="1200" dirty="0">
                <a:solidFill>
                  <a:srgbClr val="333333"/>
                </a:solidFill>
                <a:highlight>
                  <a:srgbClr val="FFFFFF"/>
                </a:highlight>
              </a:rPr>
              <a:t> axis represents time or a strictly increasing quantity such as a treatment dose, we commonly draw line graphs (Chapter </a:t>
            </a:r>
            <a:r>
              <a:rPr lang="en" sz="1200" dirty="0">
                <a:solidFill>
                  <a:srgbClr val="4183C4"/>
                </a:solidFill>
                <a:highlight>
                  <a:srgbClr val="FFFFFF"/>
                </a:highlight>
                <a:uFill>
                  <a:noFill/>
                </a:uFill>
                <a:hlinkClick r:id="rId4">
                  <a:extLst>
                    <a:ext uri="{A12FA001-AC4F-418D-AE19-62706E023703}">
                      <ahyp:hlinkClr xmlns:ahyp="http://schemas.microsoft.com/office/drawing/2018/hyperlinkcolor" val="tx"/>
                    </a:ext>
                  </a:extLst>
                </a:hlinkClick>
              </a:rPr>
              <a:t>13</a:t>
            </a:r>
            <a:r>
              <a:rPr lang="en" sz="1200" dirty="0">
                <a:solidFill>
                  <a:srgbClr val="333333"/>
                </a:solidFill>
                <a:highlight>
                  <a:srgbClr val="FFFFFF"/>
                </a:highlight>
              </a:rPr>
              <a:t>). If we have a temporal sequence of two response variables, we can draw a connected scatterplot where we first plot the two response variables in a scatterplot and then connect dots corresponding to adjacent time points (Chapter </a:t>
            </a:r>
            <a:r>
              <a:rPr lang="en" sz="1200" dirty="0">
                <a:solidFill>
                  <a:srgbClr val="4183C4"/>
                </a:solidFill>
                <a:highlight>
                  <a:srgbClr val="FFFFFF"/>
                </a:highlight>
                <a:uFill>
                  <a:noFill/>
                </a:uFill>
                <a:hlinkClick r:id="rId5">
                  <a:extLst>
                    <a:ext uri="{A12FA001-AC4F-418D-AE19-62706E023703}">
                      <ahyp:hlinkClr xmlns:ahyp="http://schemas.microsoft.com/office/drawing/2018/hyperlinkcolor" val="tx"/>
                    </a:ext>
                  </a:extLst>
                </a:hlinkClick>
              </a:rPr>
              <a:t>13.3</a:t>
            </a:r>
            <a:r>
              <a:rPr lang="en" sz="1200" dirty="0">
                <a:solidFill>
                  <a:srgbClr val="333333"/>
                </a:solidFill>
                <a:highlight>
                  <a:srgbClr val="FFFFFF"/>
                </a:highlight>
              </a:rPr>
              <a:t>). We can use smooth lines to represent trends in a larger dataset (Chapter </a:t>
            </a:r>
            <a:r>
              <a:rPr lang="en" sz="1200" dirty="0">
                <a:solidFill>
                  <a:srgbClr val="4183C4"/>
                </a:solidFill>
                <a:highlight>
                  <a:srgbClr val="FFFFFF"/>
                </a:highlight>
                <a:uFill>
                  <a:noFill/>
                </a:uFill>
                <a:hlinkClick r:id="rId6">
                  <a:extLst>
                    <a:ext uri="{A12FA001-AC4F-418D-AE19-62706E023703}">
                      <ahyp:hlinkClr xmlns:ahyp="http://schemas.microsoft.com/office/drawing/2018/hyperlinkcolor" val="tx"/>
                    </a:ext>
                  </a:extLst>
                </a:hlinkClick>
              </a:rPr>
              <a:t>14</a:t>
            </a:r>
            <a:r>
              <a:rPr lang="en" sz="1200" dirty="0">
                <a:solidFill>
                  <a:srgbClr val="333333"/>
                </a:solidFill>
                <a:highlight>
                  <a:srgbClr val="FFFFFF"/>
                </a:highlight>
              </a:rPr>
              <a:t>).</a:t>
            </a:r>
            <a:endParaRPr sz="1200" dirty="0">
              <a:solidFill>
                <a:srgbClr val="333333"/>
              </a:solidFill>
              <a:highlight>
                <a:srgbClr val="FFFFFF"/>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6bd386d6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6bd386d6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33333"/>
                </a:solidFill>
                <a:highlight>
                  <a:srgbClr val="FFFFFF"/>
                </a:highlight>
              </a:rPr>
              <a:t>The primary mode of showing geospatial data is in the form of a map (Chapter </a:t>
            </a:r>
            <a:r>
              <a:rPr lang="en" sz="1200" dirty="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15</a:t>
            </a:r>
            <a:r>
              <a:rPr lang="en" sz="1200" dirty="0">
                <a:solidFill>
                  <a:srgbClr val="333333"/>
                </a:solidFill>
                <a:highlight>
                  <a:srgbClr val="FFFFFF"/>
                </a:highlight>
              </a:rPr>
              <a:t>). A map takes coordinates on the globe and projects them onto a flat surface, such that shapes and distances on the globe are approximately represented by shapes and distances in the 2D representation. In addition, we can show data values in different regions by coloring those regions in the map according to the data. Such a map is called a choropleth (Chapter </a:t>
            </a:r>
            <a:r>
              <a:rPr lang="en" sz="1200" dirty="0">
                <a:solidFill>
                  <a:srgbClr val="4183C4"/>
                </a:solidFill>
                <a:highlight>
                  <a:srgbClr val="FFFFFF"/>
                </a:highlight>
                <a:uFill>
                  <a:noFill/>
                </a:uFill>
                <a:hlinkClick r:id="rId4">
                  <a:extLst>
                    <a:ext uri="{A12FA001-AC4F-418D-AE19-62706E023703}">
                      <ahyp:hlinkClr xmlns:ahyp="http://schemas.microsoft.com/office/drawing/2018/hyperlinkcolor" val="tx"/>
                    </a:ext>
                  </a:extLst>
                </a:hlinkClick>
              </a:rPr>
              <a:t>15.3</a:t>
            </a:r>
            <a:r>
              <a:rPr lang="en" sz="1200" dirty="0">
                <a:solidFill>
                  <a:srgbClr val="333333"/>
                </a:solidFill>
                <a:highlight>
                  <a:srgbClr val="FFFFFF"/>
                </a:highlight>
              </a:rPr>
              <a:t>). In some cases, it may be helpful to distort the different regions according to some other quantity (e.g., population number) or simplify each region into a square. Such visualizations are called cartograms.</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26bd386d6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26bd386d6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33333"/>
                </a:solidFill>
                <a:highlight>
                  <a:srgbClr val="FFFFFF"/>
                </a:highlight>
                <a:latin typeface="+mn-lt"/>
              </a:rPr>
              <a:t>Error bars are meant to indicate the range of likely values for some estimate or measurement. They extend horizontally and/or vertically from some reference point representing the estimate or measurement (Chapter </a:t>
            </a:r>
            <a:r>
              <a:rPr lang="en" sz="1200" dirty="0">
                <a:solidFill>
                  <a:srgbClr val="4183C4"/>
                </a:solidFill>
                <a:highlight>
                  <a:srgbClr val="FFFFFF"/>
                </a:highlight>
                <a:uFill>
                  <a:noFill/>
                </a:uFill>
                <a:latin typeface="+mn-lt"/>
                <a:hlinkClick r:id="rId3">
                  <a:extLst>
                    <a:ext uri="{A12FA001-AC4F-418D-AE19-62706E023703}">
                      <ahyp:hlinkClr xmlns:ahyp="http://schemas.microsoft.com/office/drawing/2018/hyperlinkcolor" val="tx"/>
                    </a:ext>
                  </a:extLst>
                </a:hlinkClick>
              </a:rPr>
              <a:t>16</a:t>
            </a:r>
            <a:r>
              <a:rPr lang="en" sz="1200" dirty="0">
                <a:solidFill>
                  <a:srgbClr val="333333"/>
                </a:solidFill>
                <a:highlight>
                  <a:srgbClr val="FFFFFF"/>
                </a:highlight>
                <a:latin typeface="+mn-lt"/>
              </a:rPr>
              <a:t>). Reference points can be shown in various ways, such as by dots or by bars. Graded error bars show multiple ranges at the same time, where each range corresponds to a different degree of confidence. They are in effect multiple error bars with different line thicknesses plotted on top of each other.</a:t>
            </a:r>
            <a:endParaRPr sz="1200" dirty="0">
              <a:solidFill>
                <a:srgbClr val="333333"/>
              </a:solidFill>
              <a:highlight>
                <a:srgbClr val="FFFFFF"/>
              </a:highlight>
              <a:latin typeface="+mn-lt"/>
            </a:endParaRPr>
          </a:p>
          <a:p>
            <a:pPr marL="0" lvl="0" indent="0" algn="l" rtl="0">
              <a:spcBef>
                <a:spcPts val="0"/>
              </a:spcBef>
              <a:spcAft>
                <a:spcPts val="0"/>
              </a:spcAft>
              <a:buNone/>
            </a:pPr>
            <a:r>
              <a:rPr lang="en" sz="1400" dirty="0">
                <a:solidFill>
                  <a:schemeClr val="dk1"/>
                </a:solidFill>
                <a:latin typeface="+mn-lt"/>
                <a:ea typeface="Lato"/>
                <a:cs typeface="Lato"/>
                <a:sym typeface="Lato"/>
              </a:rPr>
              <a:t>The length of an Error Bar helps reveal the uncertainty of a data point: a short Error Bar shows that values are concentrated, signalling that the plotted average value is more likely, while a long Error Bar would indicate that the values are more spread out and less reliable.</a:t>
            </a:r>
            <a:endParaRPr sz="1400" dirty="0">
              <a:solidFill>
                <a:schemeClr val="dk1"/>
              </a:solidFill>
              <a:latin typeface="+mn-lt"/>
              <a:ea typeface="Lato"/>
              <a:cs typeface="Lato"/>
              <a:sym typeface="Lato"/>
            </a:endParaRPr>
          </a:p>
          <a:p>
            <a:pPr marL="0" lvl="0" indent="0" algn="l" rtl="0">
              <a:spcBef>
                <a:spcPts val="0"/>
              </a:spcBef>
              <a:spcAft>
                <a:spcPts val="0"/>
              </a:spcAft>
              <a:buClr>
                <a:schemeClr val="dk1"/>
              </a:buClr>
              <a:buSzPts val="1100"/>
              <a:buFont typeface="Arial"/>
              <a:buNone/>
            </a:pPr>
            <a:r>
              <a:rPr lang="en" sz="1000" dirty="0">
                <a:solidFill>
                  <a:srgbClr val="5C5C5C"/>
                </a:solidFill>
                <a:latin typeface="+mn-lt"/>
              </a:rPr>
              <a:t> Also depending on the type of data, the length of each pair of Error Bars tend to be of equal length on both sides. However, if the data is skewed, then the lengths on each side would be unbalanced.</a:t>
            </a:r>
            <a:endParaRPr sz="1400" dirty="0">
              <a:solidFill>
                <a:schemeClr val="dk1"/>
              </a:solidFill>
              <a:latin typeface="+mn-lt"/>
              <a:ea typeface="Lato"/>
              <a:cs typeface="Lato"/>
              <a:sym typeface="La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26bd386d6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26bd386d6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333333"/>
                </a:solidFill>
                <a:highlight>
                  <a:srgbClr val="FFFFFF"/>
                </a:highlight>
              </a:rPr>
              <a:t>To achieve a more detailed visualization than is possible with error bars or graded error bars, we can visualize the actual confidence or posterior distributions (Chapter </a:t>
            </a:r>
            <a:r>
              <a:rPr lang="en" sz="1200" dirty="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16</a:t>
            </a:r>
            <a:r>
              <a:rPr lang="en" sz="1200" dirty="0">
                <a:solidFill>
                  <a:srgbClr val="333333"/>
                </a:solidFill>
                <a:highlight>
                  <a:srgbClr val="FFFFFF"/>
                </a:highlight>
              </a:rPr>
              <a:t>). Confidence strips provide a clear visual sense of uncertainty but are difficult to read accurately. Eyes and half-eyes combine error bars with approaches to visualize distributions (violins and ridgelines, respectively), and thus show both precise ranges for some confidence levels and the overall uncertainty distribution. A quantile dot plot can serve as an alternative visualization of an uncertainty distribution (Chapter </a:t>
            </a:r>
            <a:r>
              <a:rPr lang="en" sz="1200" dirty="0">
                <a:solidFill>
                  <a:srgbClr val="4183C4"/>
                </a:solidFill>
                <a:highlight>
                  <a:srgbClr val="FFFFFF"/>
                </a:highlight>
                <a:uFill>
                  <a:noFill/>
                </a:uFill>
                <a:hlinkClick r:id="rId4">
                  <a:extLst>
                    <a:ext uri="{A12FA001-AC4F-418D-AE19-62706E023703}">
                      <ahyp:hlinkClr xmlns:ahyp="http://schemas.microsoft.com/office/drawing/2018/hyperlinkcolor" val="tx"/>
                    </a:ext>
                  </a:extLst>
                </a:hlinkClick>
              </a:rPr>
              <a:t>16.1</a:t>
            </a:r>
            <a:r>
              <a:rPr lang="en" sz="1200" dirty="0">
                <a:solidFill>
                  <a:srgbClr val="333333"/>
                </a:solidFill>
                <a:highlight>
                  <a:srgbClr val="FFFFFF"/>
                </a:highlight>
              </a:rPr>
              <a:t>). By showing the distribution in discrete units, the quantile dot plot is not as precise but can be easier to read than the continuous distribution shown by a violin or ridgeline plot.</a:t>
            </a:r>
            <a:endParaRPr sz="1200" dirty="0">
              <a:solidFill>
                <a:srgbClr val="333333"/>
              </a:solidFill>
              <a:highlight>
                <a:srgbClr val="FFFFFF"/>
              </a:highlight>
            </a:endParaRPr>
          </a:p>
          <a:p>
            <a:pPr marL="0" lvl="0" indent="0" algn="l" rtl="0">
              <a:spcBef>
                <a:spcPts val="0"/>
              </a:spcBef>
              <a:spcAft>
                <a:spcPts val="0"/>
              </a:spcAft>
              <a:buNone/>
            </a:pPr>
            <a:endParaRPr sz="1200" dirty="0">
              <a:solidFill>
                <a:srgbClr val="333333"/>
              </a:solidFill>
              <a:highlight>
                <a:srgbClr val="FFFFFF"/>
              </a:highlight>
            </a:endParaRPr>
          </a:p>
          <a:p>
            <a:pPr marL="0" lvl="0" indent="0" algn="l" rtl="0">
              <a:spcBef>
                <a:spcPts val="0"/>
              </a:spcBef>
              <a:spcAft>
                <a:spcPts val="0"/>
              </a:spcAft>
              <a:buNone/>
            </a:pPr>
            <a:r>
              <a:rPr lang="en" sz="1200" dirty="0">
                <a:solidFill>
                  <a:srgbClr val="333333"/>
                </a:solidFill>
                <a:highlight>
                  <a:srgbClr val="FFFFFF"/>
                </a:highlight>
              </a:rPr>
              <a:t>For smooth line graphs, the equivalent of an error bar is a confidence band (Chapter </a:t>
            </a:r>
            <a:r>
              <a:rPr lang="en" sz="1200" dirty="0">
                <a:solidFill>
                  <a:srgbClr val="4183C4"/>
                </a:solidFill>
                <a:highlight>
                  <a:srgbClr val="FFFFFF"/>
                </a:highlight>
                <a:uFill>
                  <a:noFill/>
                </a:uFill>
                <a:hlinkClick r:id="rId5">
                  <a:extLst>
                    <a:ext uri="{A12FA001-AC4F-418D-AE19-62706E023703}">
                      <ahyp:hlinkClr xmlns:ahyp="http://schemas.microsoft.com/office/drawing/2018/hyperlinkcolor" val="tx"/>
                    </a:ext>
                  </a:extLst>
                </a:hlinkClick>
              </a:rPr>
              <a:t>16.3</a:t>
            </a:r>
            <a:r>
              <a:rPr lang="en" sz="1200" dirty="0">
                <a:solidFill>
                  <a:srgbClr val="333333"/>
                </a:solidFill>
                <a:highlight>
                  <a:srgbClr val="FFFFFF"/>
                </a:highlight>
              </a:rPr>
              <a:t>). It shows a range of values the line might pass through at a given confidence level. As in the case of error bars, we can draw graded confidence bands that show multiple confidence levels at once. We can also show individual fitted draws in lieu of or in addition to the confidence bands.</a:t>
            </a:r>
            <a:endParaRPr sz="1200" dirty="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4e70281c8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4e70281c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26bd386d6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26bd386d6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26bd386d6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226bd386d6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e70281c8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e70281c8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Line chart use the locations of the points to indicate the temperature in different month, color differentiate the places.</a:t>
            </a:r>
          </a:p>
          <a:p>
            <a:pPr marL="0" lvl="0" indent="0" algn="l" rtl="0">
              <a:spcBef>
                <a:spcPts val="0"/>
              </a:spcBef>
              <a:spcAft>
                <a:spcPts val="0"/>
              </a:spcAft>
              <a:buNone/>
            </a:pPr>
            <a:r>
              <a:rPr lang="en-US" dirty="0"/>
              <a:t>Heatmap use color to indicate the average temperature in each place at each month.</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e70281c8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e70281c8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Besides the  aesthetics of data visualization, coordinate systems are another aspects we should consider carefully to visualize effectively and accurately.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most commonly used coordinate system is 2d Cartesian Coordinate system, where each location is uniquely specified by x and y values.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Even though it is simple, one commonly overlooked aspect is the unit of values. If we have different units for x and y axis, we can shrink or extend one axis relative to the other one to emphasize different aspects in the data values.</a:t>
            </a:r>
          </a:p>
          <a:p>
            <a:pPr marL="0" lvl="0" indent="0" algn="l" rtl="0">
              <a:spcBef>
                <a:spcPts val="0"/>
              </a:spcBef>
              <a:spcAft>
                <a:spcPts val="0"/>
              </a:spcAft>
              <a:buNone/>
            </a:pPr>
            <a:r>
              <a:rPr lang="en-US" dirty="0"/>
              <a:t>For example, shrink x-axis can emphasize changes along y axis, if we shrink y axis, we can emphasize changes in x axis.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if the x,  y are using the same units, then the grid spaces should be the same along these two axes.</a:t>
            </a:r>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333333"/>
                </a:solidFill>
                <a:effectLst/>
                <a:latin typeface="Helvetica Neue"/>
              </a:rPr>
              <a:t>Cartesian coordinate systems are invariant under linear transformations. Which means, you can change the units of your data and the resulting figure will not change as long as you change the axes accordingly.</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4e70281c8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4e70281c8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Linear axes means the grid lines are spaced evenly both axes, and in the visualization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some scenarios that nonlinear scale works better.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figure presents the differences between linear and nonlinear scale in visualization.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Nonlinear scale to visualize the original data, each space is represented by 10 exponential of something</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e70281c8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4e70281c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Sometimes, log-scale is very useful in visualizing data with huge variance.</a:t>
            </a:r>
          </a:p>
          <a:p>
            <a:pPr marL="0" lvl="0" indent="0" algn="l" rtl="0">
              <a:spcBef>
                <a:spcPts val="0"/>
              </a:spcBef>
              <a:spcAft>
                <a:spcPts val="0"/>
              </a:spcAft>
              <a:buNone/>
            </a:pPr>
            <a:r>
              <a:rPr lang="en-US" b="0" i="0" dirty="0">
                <a:solidFill>
                  <a:srgbClr val="333333"/>
                </a:solidFill>
                <a:effectLst/>
                <a:latin typeface="Helvetica Neue"/>
              </a:rPr>
              <a:t>The first figure shows the ratio on a linear scale, we have overemphasized ratios &gt; 1 and have obscured ratios &lt; 1. </a:t>
            </a:r>
          </a:p>
          <a:p>
            <a:pPr marL="0" lvl="0" indent="0" algn="l" rtl="0">
              <a:spcBef>
                <a:spcPts val="0"/>
              </a:spcBef>
              <a:spcAft>
                <a:spcPts val="0"/>
              </a:spcAft>
              <a:buNone/>
            </a:pPr>
            <a:r>
              <a:rPr lang="en-US" b="0" i="0" dirty="0">
                <a:solidFill>
                  <a:srgbClr val="333333"/>
                </a:solidFill>
                <a:effectLst/>
                <a:latin typeface="Helvetica Neue"/>
              </a:rPr>
              <a:t>The second shows the ratio on a log-scale, line equals 1 indicates the county has the same number of population as median value</a:t>
            </a:r>
          </a:p>
          <a:p>
            <a:pPr marL="0" lvl="0" indent="0" algn="l" rtl="0">
              <a:spcBef>
                <a:spcPts val="0"/>
              </a:spcBef>
              <a:spcAft>
                <a:spcPts val="0"/>
              </a:spcAft>
              <a:buNone/>
            </a:pPr>
            <a:endParaRPr lang="en-US" b="0" i="0" dirty="0">
              <a:solidFill>
                <a:srgbClr val="333333"/>
              </a:solidFill>
              <a:effectLst/>
              <a:latin typeface="Helvetica Neue"/>
            </a:endParaRPr>
          </a:p>
          <a:p>
            <a:pPr marL="0" lvl="0" indent="0" algn="l" rtl="0">
              <a:spcBef>
                <a:spcPts val="0"/>
              </a:spcBef>
              <a:spcAft>
                <a:spcPts val="0"/>
              </a:spcAft>
              <a:buNone/>
            </a:pPr>
            <a:r>
              <a:rPr lang="en-US" b="0" i="0" dirty="0">
                <a:solidFill>
                  <a:srgbClr val="333333"/>
                </a:solidFill>
                <a:effectLst/>
                <a:latin typeface="Helvetica Neue"/>
              </a:rPr>
              <a:t>As a general rule, ratios should not be displayed on a linear scale.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98850" y="1777425"/>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Introduction and Principles of Data Visualization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0;p18">
            <a:extLst>
              <a:ext uri="{FF2B5EF4-FFF2-40B4-BE49-F238E27FC236}">
                <a16:creationId xmlns:a16="http://schemas.microsoft.com/office/drawing/2014/main" id="{238F9467-839B-524A-8EB1-BEA99135F03A}"/>
              </a:ext>
            </a:extLst>
          </p:cNvPr>
          <p:cNvSpPr txBox="1">
            <a:spLocks/>
          </p:cNvSpPr>
          <p:nvPr/>
        </p:nvSpPr>
        <p:spPr>
          <a:xfrm>
            <a:off x="751125" y="622700"/>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latin typeface="Arial"/>
                <a:ea typeface="Arial"/>
                <a:cs typeface="Arial"/>
                <a:sym typeface="Arial"/>
              </a:rPr>
              <a:t>Coordinate systems and axes</a:t>
            </a:r>
          </a:p>
        </p:txBody>
      </p:sp>
      <p:sp>
        <p:nvSpPr>
          <p:cNvPr id="5" name="Google Shape;141;p19">
            <a:extLst>
              <a:ext uri="{FF2B5EF4-FFF2-40B4-BE49-F238E27FC236}">
                <a16:creationId xmlns:a16="http://schemas.microsoft.com/office/drawing/2014/main" id="{3E8A546C-92E7-EB19-C18B-F90C5B6EEB1D}"/>
              </a:ext>
            </a:extLst>
          </p:cNvPr>
          <p:cNvSpPr txBox="1"/>
          <p:nvPr/>
        </p:nvSpPr>
        <p:spPr>
          <a:xfrm>
            <a:off x="765175" y="1382750"/>
            <a:ext cx="569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Coordinate systems with curved axes</a:t>
            </a:r>
            <a:endParaRPr sz="1800" dirty="0"/>
          </a:p>
        </p:txBody>
      </p:sp>
      <p:pic>
        <p:nvPicPr>
          <p:cNvPr id="7" name="Picture 6">
            <a:extLst>
              <a:ext uri="{FF2B5EF4-FFF2-40B4-BE49-F238E27FC236}">
                <a16:creationId xmlns:a16="http://schemas.microsoft.com/office/drawing/2014/main" id="{2B833191-5F13-7152-1DA8-86681613C227}"/>
              </a:ext>
            </a:extLst>
          </p:cNvPr>
          <p:cNvPicPr>
            <a:picLocks noChangeAspect="1"/>
          </p:cNvPicPr>
          <p:nvPr/>
        </p:nvPicPr>
        <p:blipFill>
          <a:blip r:embed="rId3"/>
          <a:stretch>
            <a:fillRect/>
          </a:stretch>
        </p:blipFill>
        <p:spPr>
          <a:xfrm>
            <a:off x="765175" y="2068766"/>
            <a:ext cx="3913470" cy="1995982"/>
          </a:xfrm>
          <a:prstGeom prst="rect">
            <a:avLst/>
          </a:prstGeom>
        </p:spPr>
      </p:pic>
      <p:sp>
        <p:nvSpPr>
          <p:cNvPr id="9" name="TextBox 8">
            <a:extLst>
              <a:ext uri="{FF2B5EF4-FFF2-40B4-BE49-F238E27FC236}">
                <a16:creationId xmlns:a16="http://schemas.microsoft.com/office/drawing/2014/main" id="{87EC9568-5312-348B-D9C2-4743A643E178}"/>
              </a:ext>
            </a:extLst>
          </p:cNvPr>
          <p:cNvSpPr txBox="1"/>
          <p:nvPr/>
        </p:nvSpPr>
        <p:spPr>
          <a:xfrm>
            <a:off x="576842" y="4203730"/>
            <a:ext cx="4101803" cy="523220"/>
          </a:xfrm>
          <a:prstGeom prst="rect">
            <a:avLst/>
          </a:prstGeom>
          <a:noFill/>
        </p:spPr>
        <p:txBody>
          <a:bodyPr wrap="square">
            <a:spAutoFit/>
          </a:bodyPr>
          <a:lstStyle/>
          <a:p>
            <a:r>
              <a:rPr lang="en-US" b="0" i="0" dirty="0">
                <a:solidFill>
                  <a:srgbClr val="333333"/>
                </a:solidFill>
                <a:effectLst/>
                <a:latin typeface="+mn-lt"/>
              </a:rPr>
              <a:t>Relationship between Cartesian and polar coordinates</a:t>
            </a:r>
            <a:endParaRPr lang="en-US" dirty="0">
              <a:latin typeface="+mn-lt"/>
            </a:endParaRPr>
          </a:p>
        </p:txBody>
      </p:sp>
      <p:pic>
        <p:nvPicPr>
          <p:cNvPr id="11" name="Picture 10">
            <a:extLst>
              <a:ext uri="{FF2B5EF4-FFF2-40B4-BE49-F238E27FC236}">
                <a16:creationId xmlns:a16="http://schemas.microsoft.com/office/drawing/2014/main" id="{EEB74C95-FA7A-A1D9-685F-3C9DF04CD7CE}"/>
              </a:ext>
            </a:extLst>
          </p:cNvPr>
          <p:cNvPicPr>
            <a:picLocks noChangeAspect="1"/>
          </p:cNvPicPr>
          <p:nvPr/>
        </p:nvPicPr>
        <p:blipFill>
          <a:blip r:embed="rId4"/>
          <a:stretch>
            <a:fillRect/>
          </a:stretch>
        </p:blipFill>
        <p:spPr>
          <a:xfrm>
            <a:off x="4653688" y="1793481"/>
            <a:ext cx="3913470" cy="2410249"/>
          </a:xfrm>
          <a:prstGeom prst="rect">
            <a:avLst/>
          </a:prstGeom>
        </p:spPr>
      </p:pic>
      <p:sp>
        <p:nvSpPr>
          <p:cNvPr id="12" name="TextBox 11">
            <a:extLst>
              <a:ext uri="{FF2B5EF4-FFF2-40B4-BE49-F238E27FC236}">
                <a16:creationId xmlns:a16="http://schemas.microsoft.com/office/drawing/2014/main" id="{BBEFDEA3-05A1-945E-17FE-E52CE2CB4F68}"/>
              </a:ext>
            </a:extLst>
          </p:cNvPr>
          <p:cNvSpPr txBox="1"/>
          <p:nvPr/>
        </p:nvSpPr>
        <p:spPr>
          <a:xfrm>
            <a:off x="4808841" y="4278323"/>
            <a:ext cx="4101803" cy="307777"/>
          </a:xfrm>
          <a:prstGeom prst="rect">
            <a:avLst/>
          </a:prstGeom>
          <a:noFill/>
        </p:spPr>
        <p:txBody>
          <a:bodyPr wrap="square">
            <a:spAutoFit/>
          </a:bodyPr>
          <a:lstStyle/>
          <a:p>
            <a:pPr algn="ctr"/>
            <a:r>
              <a:rPr lang="en-US" b="0" i="0" dirty="0">
                <a:solidFill>
                  <a:srgbClr val="333333"/>
                </a:solidFill>
                <a:effectLst/>
                <a:latin typeface="+mn-lt"/>
              </a:rPr>
              <a:t>Geospatial data</a:t>
            </a:r>
            <a:endParaRPr lang="en-US" dirty="0">
              <a:latin typeface="+mn-lt"/>
            </a:endParaRPr>
          </a:p>
        </p:txBody>
      </p:sp>
    </p:spTree>
    <p:extLst>
      <p:ext uri="{BB962C8B-B14F-4D97-AF65-F5344CB8AC3E}">
        <p14:creationId xmlns:p14="http://schemas.microsoft.com/office/powerpoint/2010/main" val="278603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8;p20">
            <a:extLst>
              <a:ext uri="{FF2B5EF4-FFF2-40B4-BE49-F238E27FC236}">
                <a16:creationId xmlns:a16="http://schemas.microsoft.com/office/drawing/2014/main" id="{628053C7-4569-65E2-B40E-43AA78A96252}"/>
              </a:ext>
            </a:extLst>
          </p:cNvPr>
          <p:cNvSpPr txBox="1">
            <a:spLocks/>
          </p:cNvSpPr>
          <p:nvPr/>
        </p:nvSpPr>
        <p:spPr>
          <a:xfrm>
            <a:off x="751125" y="622700"/>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latin typeface="Arial"/>
                <a:ea typeface="Arial"/>
                <a:cs typeface="Arial"/>
                <a:sym typeface="Arial"/>
              </a:rPr>
              <a:t>Color scales</a:t>
            </a:r>
          </a:p>
        </p:txBody>
      </p:sp>
      <p:sp>
        <p:nvSpPr>
          <p:cNvPr id="5" name="Google Shape;131;p18">
            <a:extLst>
              <a:ext uri="{FF2B5EF4-FFF2-40B4-BE49-F238E27FC236}">
                <a16:creationId xmlns:a16="http://schemas.microsoft.com/office/drawing/2014/main" id="{04DB0C2E-9540-F1E0-FC53-C6A62172FFFA}"/>
              </a:ext>
            </a:extLst>
          </p:cNvPr>
          <p:cNvSpPr txBox="1"/>
          <p:nvPr/>
        </p:nvSpPr>
        <p:spPr>
          <a:xfrm>
            <a:off x="765175" y="1382750"/>
            <a:ext cx="569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Three fundamental use of colors:</a:t>
            </a:r>
            <a:endParaRPr sz="1800" dirty="0"/>
          </a:p>
        </p:txBody>
      </p:sp>
      <p:sp>
        <p:nvSpPr>
          <p:cNvPr id="6" name="TextBox 5">
            <a:extLst>
              <a:ext uri="{FF2B5EF4-FFF2-40B4-BE49-F238E27FC236}">
                <a16:creationId xmlns:a16="http://schemas.microsoft.com/office/drawing/2014/main" id="{48AA16B3-0715-DDAD-4AA2-40BC833D19E0}"/>
              </a:ext>
            </a:extLst>
          </p:cNvPr>
          <p:cNvSpPr txBox="1"/>
          <p:nvPr/>
        </p:nvSpPr>
        <p:spPr>
          <a:xfrm>
            <a:off x="931491" y="2060808"/>
            <a:ext cx="4958409" cy="1021883"/>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dirty="0"/>
              <a:t>Using color to distinguish groups of data from each other</a:t>
            </a:r>
          </a:p>
          <a:p>
            <a:pPr marL="285750" indent="-285750">
              <a:lnSpc>
                <a:spcPct val="150000"/>
              </a:lnSpc>
              <a:buFont typeface="Wingdings" panose="05000000000000000000" pitchFamily="2" charset="2"/>
              <a:buChar char="Ø"/>
            </a:pPr>
            <a:r>
              <a:rPr lang="en-US" dirty="0"/>
              <a:t>Using color to represent data values</a:t>
            </a:r>
          </a:p>
          <a:p>
            <a:pPr marL="285750" indent="-285750">
              <a:lnSpc>
                <a:spcPct val="150000"/>
              </a:lnSpc>
              <a:buFont typeface="Wingdings" panose="05000000000000000000" pitchFamily="2" charset="2"/>
              <a:buChar char="Ø"/>
            </a:pPr>
            <a:r>
              <a:rPr lang="en-US" dirty="0"/>
              <a:t>Using color to highlight data</a:t>
            </a:r>
          </a:p>
        </p:txBody>
      </p:sp>
    </p:spTree>
    <p:extLst>
      <p:ext uri="{BB962C8B-B14F-4D97-AF65-F5344CB8AC3E}">
        <p14:creationId xmlns:p14="http://schemas.microsoft.com/office/powerpoint/2010/main" val="3485521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751125" y="622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Arial"/>
                <a:ea typeface="Arial"/>
                <a:cs typeface="Arial"/>
                <a:sym typeface="Arial"/>
              </a:rPr>
              <a:t>Color scales</a:t>
            </a:r>
            <a:endParaRPr dirty="0">
              <a:latin typeface="Arial"/>
              <a:ea typeface="Arial"/>
              <a:cs typeface="Arial"/>
              <a:sym typeface="Arial"/>
            </a:endParaRPr>
          </a:p>
        </p:txBody>
      </p:sp>
      <p:sp>
        <p:nvSpPr>
          <p:cNvPr id="149" name="Google Shape;149;p20"/>
          <p:cNvSpPr txBox="1"/>
          <p:nvPr/>
        </p:nvSpPr>
        <p:spPr>
          <a:xfrm>
            <a:off x="751125" y="1383325"/>
            <a:ext cx="569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Qualitative color scale as a tool to distinguish</a:t>
            </a:r>
            <a:endParaRPr sz="1800" dirty="0"/>
          </a:p>
        </p:txBody>
      </p:sp>
      <p:pic>
        <p:nvPicPr>
          <p:cNvPr id="150" name="Google Shape;150;p20"/>
          <p:cNvPicPr preferRelativeResize="0"/>
          <p:nvPr/>
        </p:nvPicPr>
        <p:blipFill>
          <a:blip r:embed="rId3">
            <a:alphaModFix/>
          </a:blip>
          <a:stretch>
            <a:fillRect/>
          </a:stretch>
        </p:blipFill>
        <p:spPr>
          <a:xfrm>
            <a:off x="765175" y="2010775"/>
            <a:ext cx="4538075" cy="1895450"/>
          </a:xfrm>
          <a:prstGeom prst="rect">
            <a:avLst/>
          </a:prstGeom>
          <a:noFill/>
          <a:ln>
            <a:noFill/>
          </a:ln>
        </p:spPr>
      </p:pic>
      <p:sp>
        <p:nvSpPr>
          <p:cNvPr id="151" name="Google Shape;151;p20"/>
          <p:cNvSpPr txBox="1"/>
          <p:nvPr/>
        </p:nvSpPr>
        <p:spPr>
          <a:xfrm>
            <a:off x="885125" y="4021400"/>
            <a:ext cx="401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Examples of qualitative color scale</a:t>
            </a:r>
            <a:endParaRPr dirty="0">
              <a:latin typeface="+mn-lt"/>
              <a:ea typeface="Lato"/>
              <a:cs typeface="Lato"/>
              <a:sym typeface="Lato"/>
            </a:endParaRPr>
          </a:p>
        </p:txBody>
      </p:sp>
      <p:sp>
        <p:nvSpPr>
          <p:cNvPr id="152" name="Google Shape;152;p20"/>
          <p:cNvSpPr txBox="1"/>
          <p:nvPr/>
        </p:nvSpPr>
        <p:spPr>
          <a:xfrm>
            <a:off x="5457125" y="2130740"/>
            <a:ext cx="330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Colors can be used to distinguish discrete items or groups that do not have an intrinsic order.</a:t>
            </a:r>
            <a:endParaRPr dirty="0"/>
          </a:p>
        </p:txBody>
      </p:sp>
      <p:sp>
        <p:nvSpPr>
          <p:cNvPr id="153" name="Google Shape;153;p20"/>
          <p:cNvSpPr txBox="1"/>
          <p:nvPr/>
        </p:nvSpPr>
        <p:spPr>
          <a:xfrm>
            <a:off x="5450155" y="3247786"/>
            <a:ext cx="3303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Qualitative color scales do not create the impression of an order.</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751125" y="622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Arial"/>
                <a:ea typeface="Arial"/>
                <a:cs typeface="Arial"/>
                <a:sym typeface="Arial"/>
              </a:rPr>
              <a:t>Color scales</a:t>
            </a:r>
            <a:endParaRPr>
              <a:latin typeface="Arial"/>
              <a:ea typeface="Arial"/>
              <a:cs typeface="Arial"/>
              <a:sym typeface="Arial"/>
            </a:endParaRPr>
          </a:p>
        </p:txBody>
      </p:sp>
      <p:sp>
        <p:nvSpPr>
          <p:cNvPr id="159" name="Google Shape;159;p21"/>
          <p:cNvSpPr txBox="1"/>
          <p:nvPr/>
        </p:nvSpPr>
        <p:spPr>
          <a:xfrm>
            <a:off x="751125" y="1383325"/>
            <a:ext cx="569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Sequential color scales to represent data values</a:t>
            </a:r>
            <a:endParaRPr sz="1800"/>
          </a:p>
        </p:txBody>
      </p:sp>
      <p:pic>
        <p:nvPicPr>
          <p:cNvPr id="160" name="Google Shape;160;p21"/>
          <p:cNvPicPr preferRelativeResize="0"/>
          <p:nvPr/>
        </p:nvPicPr>
        <p:blipFill>
          <a:blip r:embed="rId3">
            <a:alphaModFix/>
          </a:blip>
          <a:stretch>
            <a:fillRect/>
          </a:stretch>
        </p:blipFill>
        <p:spPr>
          <a:xfrm>
            <a:off x="836925" y="1934700"/>
            <a:ext cx="4935700" cy="1975200"/>
          </a:xfrm>
          <a:prstGeom prst="rect">
            <a:avLst/>
          </a:prstGeom>
          <a:noFill/>
          <a:ln>
            <a:noFill/>
          </a:ln>
        </p:spPr>
      </p:pic>
      <p:sp>
        <p:nvSpPr>
          <p:cNvPr id="161" name="Google Shape;161;p21"/>
          <p:cNvSpPr txBox="1"/>
          <p:nvPr/>
        </p:nvSpPr>
        <p:spPr>
          <a:xfrm>
            <a:off x="1379950" y="39099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Example sequential color scales</a:t>
            </a:r>
            <a:endParaRPr dirty="0"/>
          </a:p>
        </p:txBody>
      </p:sp>
      <p:sp>
        <p:nvSpPr>
          <p:cNvPr id="2" name="Google Shape;152;p20">
            <a:extLst>
              <a:ext uri="{FF2B5EF4-FFF2-40B4-BE49-F238E27FC236}">
                <a16:creationId xmlns:a16="http://schemas.microsoft.com/office/drawing/2014/main" id="{717B64B5-9BE7-9D09-5D5B-64B2246BC426}"/>
              </a:ext>
            </a:extLst>
          </p:cNvPr>
          <p:cNvSpPr txBox="1"/>
          <p:nvPr/>
        </p:nvSpPr>
        <p:spPr>
          <a:xfrm>
            <a:off x="5704953" y="2070450"/>
            <a:ext cx="33036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Colors can also be used to represent data values, such as income, temperature, or speed.</a:t>
            </a:r>
            <a:endParaRPr dirty="0"/>
          </a:p>
        </p:txBody>
      </p:sp>
      <p:sp>
        <p:nvSpPr>
          <p:cNvPr id="3" name="Google Shape;152;p20">
            <a:extLst>
              <a:ext uri="{FF2B5EF4-FFF2-40B4-BE49-F238E27FC236}">
                <a16:creationId xmlns:a16="http://schemas.microsoft.com/office/drawing/2014/main" id="{591623A8-F50D-958B-7138-7410AA01F874}"/>
              </a:ext>
            </a:extLst>
          </p:cNvPr>
          <p:cNvSpPr txBox="1"/>
          <p:nvPr/>
        </p:nvSpPr>
        <p:spPr>
          <a:xfrm>
            <a:off x="5704953" y="3003501"/>
            <a:ext cx="33036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Such values clearly have</a:t>
            </a:r>
            <a:r>
              <a:rPr lang="en" dirty="0">
                <a:sym typeface="Wingdings" panose="05000000000000000000" pitchFamily="2" charset="2"/>
              </a:rPr>
              <a:t>: (1) which values are larger or smaller</a:t>
            </a:r>
            <a:r>
              <a:rPr lang="en-US" dirty="0">
                <a:sym typeface="Wingdings" panose="05000000000000000000" pitchFamily="2" charset="2"/>
              </a:rPr>
              <a:t>; (2) how distant two values from each other</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751125" y="622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Arial"/>
                <a:ea typeface="Arial"/>
                <a:cs typeface="Arial"/>
                <a:sym typeface="Arial"/>
              </a:rPr>
              <a:t>Color scales</a:t>
            </a:r>
            <a:endParaRPr dirty="0">
              <a:latin typeface="Arial"/>
              <a:ea typeface="Arial"/>
              <a:cs typeface="Arial"/>
              <a:sym typeface="Arial"/>
            </a:endParaRPr>
          </a:p>
        </p:txBody>
      </p:sp>
      <p:sp>
        <p:nvSpPr>
          <p:cNvPr id="168" name="Google Shape;168;p22"/>
          <p:cNvSpPr txBox="1"/>
          <p:nvPr/>
        </p:nvSpPr>
        <p:spPr>
          <a:xfrm>
            <a:off x="751125" y="1383325"/>
            <a:ext cx="569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Diverging color scales to represent data derivations</a:t>
            </a:r>
            <a:endParaRPr sz="1800" dirty="0"/>
          </a:p>
        </p:txBody>
      </p:sp>
      <p:pic>
        <p:nvPicPr>
          <p:cNvPr id="169" name="Google Shape;169;p22"/>
          <p:cNvPicPr preferRelativeResize="0"/>
          <p:nvPr/>
        </p:nvPicPr>
        <p:blipFill>
          <a:blip r:embed="rId3">
            <a:alphaModFix/>
          </a:blip>
          <a:stretch>
            <a:fillRect/>
          </a:stretch>
        </p:blipFill>
        <p:spPr>
          <a:xfrm>
            <a:off x="751125" y="1976550"/>
            <a:ext cx="4685100" cy="2037925"/>
          </a:xfrm>
          <a:prstGeom prst="rect">
            <a:avLst/>
          </a:prstGeom>
          <a:noFill/>
          <a:ln>
            <a:noFill/>
          </a:ln>
        </p:spPr>
      </p:pic>
      <p:sp>
        <p:nvSpPr>
          <p:cNvPr id="170" name="Google Shape;170;p22"/>
          <p:cNvSpPr txBox="1"/>
          <p:nvPr/>
        </p:nvSpPr>
        <p:spPr>
          <a:xfrm>
            <a:off x="5589525" y="2168557"/>
            <a:ext cx="30000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333333"/>
                </a:solidFill>
                <a:highlight>
                  <a:srgbClr val="FFFFFF"/>
                </a:highlight>
              </a:rPr>
              <a:t>Colors can be used to visualize the derivations of data values in one of the two directions relative to the midpoint.</a:t>
            </a:r>
            <a:endParaRPr dirty="0"/>
          </a:p>
        </p:txBody>
      </p:sp>
      <p:sp>
        <p:nvSpPr>
          <p:cNvPr id="171" name="Google Shape;171;p22"/>
          <p:cNvSpPr txBox="1"/>
          <p:nvPr/>
        </p:nvSpPr>
        <p:spPr>
          <a:xfrm>
            <a:off x="1254525" y="407715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rgbClr val="333333"/>
                </a:solidFill>
                <a:highlight>
                  <a:srgbClr val="FFFFFF"/>
                </a:highlight>
              </a:rPr>
              <a:t>Example diverging color scales</a:t>
            </a:r>
            <a:endParaRPr dirty="0"/>
          </a:p>
        </p:txBody>
      </p:sp>
      <p:sp>
        <p:nvSpPr>
          <p:cNvPr id="172" name="Google Shape;172;p22"/>
          <p:cNvSpPr txBox="1"/>
          <p:nvPr/>
        </p:nvSpPr>
        <p:spPr>
          <a:xfrm>
            <a:off x="5599778" y="3275725"/>
            <a:ext cx="3000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Diverging scales need to be balanced, so that the progression from light colors in the center to dark colors on the outside is approximately the same in either direction.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751125" y="622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Arial"/>
                <a:ea typeface="Arial"/>
                <a:cs typeface="Arial"/>
                <a:sym typeface="Arial"/>
              </a:rPr>
              <a:t>Color scales</a:t>
            </a:r>
            <a:endParaRPr>
              <a:latin typeface="Arial"/>
              <a:ea typeface="Arial"/>
              <a:cs typeface="Arial"/>
              <a:sym typeface="Arial"/>
            </a:endParaRPr>
          </a:p>
        </p:txBody>
      </p:sp>
      <p:sp>
        <p:nvSpPr>
          <p:cNvPr id="178" name="Google Shape;178;p23"/>
          <p:cNvSpPr txBox="1"/>
          <p:nvPr/>
        </p:nvSpPr>
        <p:spPr>
          <a:xfrm>
            <a:off x="751125" y="1383325"/>
            <a:ext cx="569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Accent color scales to highlight specific values in data</a:t>
            </a:r>
            <a:endParaRPr sz="1800"/>
          </a:p>
        </p:txBody>
      </p:sp>
      <p:pic>
        <p:nvPicPr>
          <p:cNvPr id="179" name="Google Shape;179;p23"/>
          <p:cNvPicPr preferRelativeResize="0"/>
          <p:nvPr/>
        </p:nvPicPr>
        <p:blipFill>
          <a:blip r:embed="rId3">
            <a:alphaModFix/>
          </a:blip>
          <a:stretch>
            <a:fillRect/>
          </a:stretch>
        </p:blipFill>
        <p:spPr>
          <a:xfrm>
            <a:off x="876575" y="1976525"/>
            <a:ext cx="4698375" cy="1924300"/>
          </a:xfrm>
          <a:prstGeom prst="rect">
            <a:avLst/>
          </a:prstGeom>
          <a:noFill/>
          <a:ln>
            <a:noFill/>
          </a:ln>
        </p:spPr>
      </p:pic>
      <p:sp>
        <p:nvSpPr>
          <p:cNvPr id="180" name="Google Shape;180;p23"/>
          <p:cNvSpPr txBox="1"/>
          <p:nvPr/>
        </p:nvSpPr>
        <p:spPr>
          <a:xfrm>
            <a:off x="932325" y="4032325"/>
            <a:ext cx="403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333333"/>
                </a:solidFill>
                <a:highlight>
                  <a:srgbClr val="FFFFFF"/>
                </a:highlight>
              </a:rPr>
              <a:t>Example accent color scales, each with four base colors and three accent colors</a:t>
            </a:r>
            <a:endParaRPr/>
          </a:p>
        </p:txBody>
      </p:sp>
      <p:sp>
        <p:nvSpPr>
          <p:cNvPr id="181" name="Google Shape;181;p23"/>
          <p:cNvSpPr txBox="1"/>
          <p:nvPr/>
        </p:nvSpPr>
        <p:spPr>
          <a:xfrm>
            <a:off x="5986825" y="2279025"/>
            <a:ext cx="28158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When we use accent colors, it is critical that the baseline colors should not compete for attention. Often times, it is easy to make baseline colors too colorful, this may end up competing for the readers’ attention against the accent colors.</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827325" y="622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Arial"/>
                <a:ea typeface="Arial"/>
                <a:cs typeface="Arial"/>
                <a:sym typeface="Arial"/>
              </a:rPr>
              <a:t>The principle of proportional ink</a:t>
            </a:r>
            <a:endParaRPr dirty="0">
              <a:latin typeface="Arial"/>
              <a:ea typeface="Arial"/>
              <a:cs typeface="Arial"/>
              <a:sym typeface="Arial"/>
            </a:endParaRPr>
          </a:p>
        </p:txBody>
      </p:sp>
      <p:sp>
        <p:nvSpPr>
          <p:cNvPr id="187" name="Google Shape;187;p24"/>
          <p:cNvSpPr txBox="1">
            <a:spLocks noGrp="1"/>
          </p:cNvSpPr>
          <p:nvPr>
            <p:ph type="body" idx="1"/>
          </p:nvPr>
        </p:nvSpPr>
        <p:spPr>
          <a:xfrm>
            <a:off x="1424625" y="2351875"/>
            <a:ext cx="6494100" cy="751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latin typeface="Arial"/>
                <a:ea typeface="Arial"/>
                <a:cs typeface="Arial"/>
                <a:sym typeface="Arial"/>
              </a:rPr>
              <a:t>The sizes of shaded areas in a visualization need to be proportional to the data values they represent.</a:t>
            </a:r>
            <a:endParaRPr sz="1800" dirty="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610400" y="6360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Misleading Bar Charts</a:t>
            </a:r>
            <a:endParaRPr dirty="0">
              <a:latin typeface="+mn-lt"/>
            </a:endParaRPr>
          </a:p>
        </p:txBody>
      </p:sp>
      <p:grpSp>
        <p:nvGrpSpPr>
          <p:cNvPr id="199" name="Google Shape;199;p26"/>
          <p:cNvGrpSpPr/>
          <p:nvPr/>
        </p:nvGrpSpPr>
        <p:grpSpPr>
          <a:xfrm>
            <a:off x="816300" y="1353775"/>
            <a:ext cx="2816449" cy="3645250"/>
            <a:chOff x="816300" y="1353775"/>
            <a:chExt cx="2816449" cy="3645250"/>
          </a:xfrm>
        </p:grpSpPr>
        <p:pic>
          <p:nvPicPr>
            <p:cNvPr id="200" name="Google Shape;200;p26"/>
            <p:cNvPicPr preferRelativeResize="0"/>
            <p:nvPr/>
          </p:nvPicPr>
          <p:blipFill>
            <a:blip r:embed="rId3">
              <a:alphaModFix/>
            </a:blip>
            <a:stretch>
              <a:fillRect/>
            </a:stretch>
          </p:blipFill>
          <p:spPr>
            <a:xfrm>
              <a:off x="816300" y="1353775"/>
              <a:ext cx="2816449" cy="1731350"/>
            </a:xfrm>
            <a:prstGeom prst="rect">
              <a:avLst/>
            </a:prstGeom>
            <a:noFill/>
            <a:ln>
              <a:noFill/>
            </a:ln>
          </p:spPr>
        </p:pic>
        <p:pic>
          <p:nvPicPr>
            <p:cNvPr id="201" name="Google Shape;201;p26"/>
            <p:cNvPicPr preferRelativeResize="0"/>
            <p:nvPr/>
          </p:nvPicPr>
          <p:blipFill>
            <a:blip r:embed="rId4">
              <a:alphaModFix/>
            </a:blip>
            <a:stretch>
              <a:fillRect/>
            </a:stretch>
          </p:blipFill>
          <p:spPr>
            <a:xfrm>
              <a:off x="816300" y="3267675"/>
              <a:ext cx="2788868" cy="1731350"/>
            </a:xfrm>
            <a:prstGeom prst="rect">
              <a:avLst/>
            </a:prstGeom>
            <a:noFill/>
            <a:ln>
              <a:noFill/>
            </a:ln>
          </p:spPr>
        </p:pic>
      </p:grpSp>
      <p:grpSp>
        <p:nvGrpSpPr>
          <p:cNvPr id="202" name="Google Shape;202;p26"/>
          <p:cNvGrpSpPr/>
          <p:nvPr/>
        </p:nvGrpSpPr>
        <p:grpSpPr>
          <a:xfrm>
            <a:off x="5345000" y="1353775"/>
            <a:ext cx="2988656" cy="3581776"/>
            <a:chOff x="5345000" y="1353775"/>
            <a:chExt cx="2988656" cy="3581776"/>
          </a:xfrm>
        </p:grpSpPr>
        <p:pic>
          <p:nvPicPr>
            <p:cNvPr id="203" name="Google Shape;203;p26"/>
            <p:cNvPicPr preferRelativeResize="0"/>
            <p:nvPr/>
          </p:nvPicPr>
          <p:blipFill>
            <a:blip r:embed="rId5">
              <a:alphaModFix/>
            </a:blip>
            <a:stretch>
              <a:fillRect/>
            </a:stretch>
          </p:blipFill>
          <p:spPr>
            <a:xfrm>
              <a:off x="5345000" y="1353775"/>
              <a:ext cx="2916446" cy="1731350"/>
            </a:xfrm>
            <a:prstGeom prst="rect">
              <a:avLst/>
            </a:prstGeom>
            <a:noFill/>
            <a:ln>
              <a:noFill/>
            </a:ln>
          </p:spPr>
        </p:pic>
        <p:pic>
          <p:nvPicPr>
            <p:cNvPr id="204" name="Google Shape;204;p26"/>
            <p:cNvPicPr preferRelativeResize="0"/>
            <p:nvPr/>
          </p:nvPicPr>
          <p:blipFill>
            <a:blip r:embed="rId6">
              <a:alphaModFix/>
            </a:blip>
            <a:stretch>
              <a:fillRect/>
            </a:stretch>
          </p:blipFill>
          <p:spPr>
            <a:xfrm>
              <a:off x="5404425" y="3181975"/>
              <a:ext cx="2929231" cy="1753576"/>
            </a:xfrm>
            <a:prstGeom prst="rect">
              <a:avLst/>
            </a:prstGeom>
            <a:noFill/>
            <a:ln>
              <a:noFill/>
            </a:ln>
          </p:spPr>
        </p:pic>
      </p:grpSp>
      <p:sp>
        <p:nvSpPr>
          <p:cNvPr id="205" name="Google Shape;205;p26"/>
          <p:cNvSpPr/>
          <p:nvPr/>
        </p:nvSpPr>
        <p:spPr>
          <a:xfrm>
            <a:off x="4123500" y="2823075"/>
            <a:ext cx="897000" cy="444600"/>
          </a:xfrm>
          <a:prstGeom prst="rightArrow">
            <a:avLst>
              <a:gd name="adj1" fmla="val 50000"/>
              <a:gd name="adj2" fmla="val 50000"/>
            </a:avLst>
          </a:prstGeom>
          <a:no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3;p25">
            <a:extLst>
              <a:ext uri="{FF2B5EF4-FFF2-40B4-BE49-F238E27FC236}">
                <a16:creationId xmlns:a16="http://schemas.microsoft.com/office/drawing/2014/main" id="{D0A9F11F-A6F4-91B6-0D17-1167162A6501}"/>
              </a:ext>
            </a:extLst>
          </p:cNvPr>
          <p:cNvSpPr txBox="1">
            <a:spLocks noGrp="1"/>
          </p:cNvSpPr>
          <p:nvPr>
            <p:ph type="body" idx="1"/>
          </p:nvPr>
        </p:nvSpPr>
        <p:spPr>
          <a:xfrm>
            <a:off x="2224524" y="2893268"/>
            <a:ext cx="5041639" cy="444599"/>
          </a:xfrm>
          <a:prstGeom prst="rect">
            <a:avLst/>
          </a:prstGeom>
          <a:solidFill>
            <a:schemeClr val="bg1"/>
          </a:solidFill>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latin typeface="Arial"/>
                <a:ea typeface="Arial"/>
                <a:cs typeface="Arial"/>
                <a:sym typeface="Arial"/>
              </a:rPr>
              <a:t>Bars on a linear scale should always start at 0.</a:t>
            </a:r>
            <a:endParaRPr sz="1800" dirty="0">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wipe(left)">
                                      <p:cBhvr>
                                        <p:cTn id="7" dur="500"/>
                                        <p:tgtEl>
                                          <p:spTgt spid="20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wipe(left)">
                                      <p:cBhvr>
                                        <p:cTn id="10" dur="500"/>
                                        <p:tgtEl>
                                          <p:spTgt spid="20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barn(inVertical)">
                                      <p:cBhvr>
                                        <p:cTn id="15" dur="500"/>
                                        <p:tgtEl>
                                          <p:spTgt spid="4">
                                            <p:bg/>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barn(inVertical)">
                                      <p:cBhvr>
                                        <p:cTn id="1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4"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729450" y="640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latin typeface="+mn-lt"/>
              </a:rPr>
              <a:t>Not useful for small changes over the time?</a:t>
            </a:r>
            <a:endParaRPr sz="2300" dirty="0">
              <a:latin typeface="+mn-lt"/>
            </a:endParaRPr>
          </a:p>
        </p:txBody>
      </p:sp>
      <p:pic>
        <p:nvPicPr>
          <p:cNvPr id="211" name="Google Shape;211;p27"/>
          <p:cNvPicPr preferRelativeResize="0"/>
          <p:nvPr/>
        </p:nvPicPr>
        <p:blipFill>
          <a:blip r:embed="rId3">
            <a:alphaModFix/>
          </a:blip>
          <a:stretch>
            <a:fillRect/>
          </a:stretch>
        </p:blipFill>
        <p:spPr>
          <a:xfrm>
            <a:off x="366725" y="2013400"/>
            <a:ext cx="3715901" cy="2201426"/>
          </a:xfrm>
          <a:prstGeom prst="rect">
            <a:avLst/>
          </a:prstGeom>
          <a:noFill/>
          <a:ln>
            <a:noFill/>
          </a:ln>
        </p:spPr>
      </p:pic>
      <p:pic>
        <p:nvPicPr>
          <p:cNvPr id="212" name="Google Shape;212;p27"/>
          <p:cNvPicPr preferRelativeResize="0"/>
          <p:nvPr/>
        </p:nvPicPr>
        <p:blipFill>
          <a:blip r:embed="rId4">
            <a:alphaModFix/>
          </a:blip>
          <a:stretch>
            <a:fillRect/>
          </a:stretch>
        </p:blipFill>
        <p:spPr>
          <a:xfrm>
            <a:off x="4535050" y="2013400"/>
            <a:ext cx="3801700" cy="2201425"/>
          </a:xfrm>
          <a:prstGeom prst="rect">
            <a:avLst/>
          </a:prstGeom>
          <a:noFill/>
          <a:ln>
            <a:noFill/>
          </a:ln>
        </p:spPr>
      </p:pic>
      <p:sp>
        <p:nvSpPr>
          <p:cNvPr id="213" name="Google Shape;213;p27"/>
          <p:cNvSpPr txBox="1"/>
          <p:nvPr/>
        </p:nvSpPr>
        <p:spPr>
          <a:xfrm>
            <a:off x="555850" y="1534450"/>
            <a:ext cx="569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The key is to select the appropriate reference point</a:t>
            </a:r>
            <a:endParaRPr sz="1800"/>
          </a:p>
        </p:txBody>
      </p:sp>
      <p:sp>
        <p:nvSpPr>
          <p:cNvPr id="214" name="Google Shape;214;p27"/>
          <p:cNvSpPr txBox="1"/>
          <p:nvPr/>
        </p:nvSpPr>
        <p:spPr>
          <a:xfrm>
            <a:off x="328800" y="4293575"/>
            <a:ext cx="37158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333333"/>
                </a:solidFill>
                <a:highlight>
                  <a:srgbClr val="FFFFFF"/>
                </a:highlight>
              </a:rPr>
              <a:t>Change in median income in Hawaiian counties from 2010 to 2015</a:t>
            </a:r>
            <a:endParaRPr sz="1600" dirty="0">
              <a:latin typeface="Lato"/>
              <a:ea typeface="Lato"/>
              <a:cs typeface="Lato"/>
              <a:sym typeface="Lato"/>
            </a:endParaRPr>
          </a:p>
        </p:txBody>
      </p:sp>
      <p:sp>
        <p:nvSpPr>
          <p:cNvPr id="215" name="Google Shape;215;p27"/>
          <p:cNvSpPr txBox="1"/>
          <p:nvPr/>
        </p:nvSpPr>
        <p:spPr>
          <a:xfrm>
            <a:off x="4720750" y="4339775"/>
            <a:ext cx="39534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333333"/>
                </a:solidFill>
                <a:highlight>
                  <a:srgbClr val="FFFFFF"/>
                </a:highlight>
              </a:rPr>
              <a:t>Loss in Facebook (FB) stock price relative to the price of Oct. 22, 2016</a:t>
            </a:r>
            <a:endParaRPr dirty="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827325" y="629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Visualizations along logarithmic axes</a:t>
            </a:r>
            <a:endParaRPr dirty="0">
              <a:latin typeface="+mn-lt"/>
            </a:endParaRPr>
          </a:p>
        </p:txBody>
      </p:sp>
      <p:pic>
        <p:nvPicPr>
          <p:cNvPr id="221" name="Google Shape;221;p28"/>
          <p:cNvPicPr preferRelativeResize="0"/>
          <p:nvPr/>
        </p:nvPicPr>
        <p:blipFill>
          <a:blip r:embed="rId3">
            <a:alphaModFix/>
          </a:blip>
          <a:stretch>
            <a:fillRect/>
          </a:stretch>
        </p:blipFill>
        <p:spPr>
          <a:xfrm>
            <a:off x="622125" y="1700900"/>
            <a:ext cx="3816799" cy="2103875"/>
          </a:xfrm>
          <a:prstGeom prst="rect">
            <a:avLst/>
          </a:prstGeom>
          <a:noFill/>
          <a:ln>
            <a:noFill/>
          </a:ln>
        </p:spPr>
      </p:pic>
      <p:pic>
        <p:nvPicPr>
          <p:cNvPr id="222" name="Google Shape;222;p28"/>
          <p:cNvPicPr preferRelativeResize="0"/>
          <p:nvPr/>
        </p:nvPicPr>
        <p:blipFill>
          <a:blip r:embed="rId4">
            <a:alphaModFix/>
          </a:blip>
          <a:stretch>
            <a:fillRect/>
          </a:stretch>
        </p:blipFill>
        <p:spPr>
          <a:xfrm>
            <a:off x="4761875" y="1700900"/>
            <a:ext cx="3754150" cy="2103875"/>
          </a:xfrm>
          <a:prstGeom prst="rect">
            <a:avLst/>
          </a:prstGeom>
          <a:noFill/>
          <a:ln>
            <a:noFill/>
          </a:ln>
        </p:spPr>
      </p:pic>
      <p:sp>
        <p:nvSpPr>
          <p:cNvPr id="3" name="TextBox 2">
            <a:extLst>
              <a:ext uri="{FF2B5EF4-FFF2-40B4-BE49-F238E27FC236}">
                <a16:creationId xmlns:a16="http://schemas.microsoft.com/office/drawing/2014/main" id="{30AE1902-4771-3626-BB26-0FAAFEF16C99}"/>
              </a:ext>
            </a:extLst>
          </p:cNvPr>
          <p:cNvSpPr txBox="1"/>
          <p:nvPr/>
        </p:nvSpPr>
        <p:spPr>
          <a:xfrm>
            <a:off x="650523" y="3863721"/>
            <a:ext cx="3760001" cy="954107"/>
          </a:xfrm>
          <a:prstGeom prst="rect">
            <a:avLst/>
          </a:prstGeom>
          <a:noFill/>
        </p:spPr>
        <p:txBody>
          <a:bodyPr wrap="square">
            <a:spAutoFit/>
          </a:bodyPr>
          <a:lstStyle/>
          <a:p>
            <a:r>
              <a:rPr lang="en-US" dirty="0"/>
              <a:t>GDP in 2007 of countries in Oceania. The lengths of the bars do not accurately reflect the data values shown, since bars start at the arbitrary value of 0.3 billion USD.  </a:t>
            </a:r>
          </a:p>
        </p:txBody>
      </p:sp>
      <p:sp>
        <p:nvSpPr>
          <p:cNvPr id="4" name="TextBox 3">
            <a:extLst>
              <a:ext uri="{FF2B5EF4-FFF2-40B4-BE49-F238E27FC236}">
                <a16:creationId xmlns:a16="http://schemas.microsoft.com/office/drawing/2014/main" id="{36624763-C7CE-AD92-7F1B-71B1B9C707F3}"/>
              </a:ext>
            </a:extLst>
          </p:cNvPr>
          <p:cNvSpPr txBox="1"/>
          <p:nvPr/>
        </p:nvSpPr>
        <p:spPr>
          <a:xfrm>
            <a:off x="4671675" y="3804775"/>
            <a:ext cx="3760001" cy="954107"/>
          </a:xfrm>
          <a:prstGeom prst="rect">
            <a:avLst/>
          </a:prstGeom>
          <a:noFill/>
        </p:spPr>
        <p:txBody>
          <a:bodyPr wrap="square">
            <a:spAutoFit/>
          </a:bodyPr>
          <a:lstStyle/>
          <a:p>
            <a:r>
              <a:rPr lang="en-US" b="0" i="0" dirty="0">
                <a:solidFill>
                  <a:srgbClr val="333333"/>
                </a:solidFill>
                <a:effectLst/>
                <a:latin typeface="Helvetica Neue"/>
              </a:rPr>
              <a:t>GDP in 2007 of countries in Oceania. The lengths of the bars do not accurately reflect the data values shown, since bars start at the arbitrary value of 10</a:t>
            </a:r>
            <a:r>
              <a:rPr lang="en-US" b="0" i="0" baseline="30000" dirty="0">
                <a:solidFill>
                  <a:srgbClr val="333333"/>
                </a:solidFill>
                <a:effectLst/>
                <a:latin typeface="Helvetica Neue"/>
              </a:rPr>
              <a:t>-9</a:t>
            </a:r>
            <a:r>
              <a:rPr lang="en-US" b="0" i="0" dirty="0">
                <a:solidFill>
                  <a:srgbClr val="333333"/>
                </a:solidFill>
                <a:effectLst/>
                <a:latin typeface="Helvetica Neue"/>
              </a:rPr>
              <a:t> billion USD.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1;p14">
            <a:extLst>
              <a:ext uri="{FF2B5EF4-FFF2-40B4-BE49-F238E27FC236}">
                <a16:creationId xmlns:a16="http://schemas.microsoft.com/office/drawing/2014/main" id="{EEAA31C0-7551-F703-FF38-CB126878152A}"/>
              </a:ext>
            </a:extLst>
          </p:cNvPr>
          <p:cNvSpPr txBox="1">
            <a:spLocks/>
          </p:cNvSpPr>
          <p:nvPr/>
        </p:nvSpPr>
        <p:spPr>
          <a:xfrm>
            <a:off x="827325" y="622700"/>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latin typeface="Arial"/>
                <a:ea typeface="Arial"/>
                <a:cs typeface="Arial"/>
                <a:sym typeface="Arial"/>
              </a:rPr>
              <a:t>Learning Objectives</a:t>
            </a:r>
          </a:p>
        </p:txBody>
      </p:sp>
      <p:sp>
        <p:nvSpPr>
          <p:cNvPr id="5" name="TextBox 4">
            <a:extLst>
              <a:ext uri="{FF2B5EF4-FFF2-40B4-BE49-F238E27FC236}">
                <a16:creationId xmlns:a16="http://schemas.microsoft.com/office/drawing/2014/main" id="{0A0F4931-8AFB-1081-919C-1A68F33ABFB1}"/>
              </a:ext>
            </a:extLst>
          </p:cNvPr>
          <p:cNvSpPr txBox="1"/>
          <p:nvPr/>
        </p:nvSpPr>
        <p:spPr>
          <a:xfrm>
            <a:off x="1136072" y="1669473"/>
            <a:ext cx="5000087" cy="1345048"/>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dirty="0"/>
              <a:t>What is data visualization?</a:t>
            </a:r>
          </a:p>
          <a:p>
            <a:pPr marL="285750" indent="-285750">
              <a:lnSpc>
                <a:spcPct val="150000"/>
              </a:lnSpc>
              <a:buFont typeface="Wingdings" panose="05000000000000000000" pitchFamily="2" charset="2"/>
              <a:buChar char="Ø"/>
            </a:pPr>
            <a:r>
              <a:rPr lang="en-US" dirty="0"/>
              <a:t>What are the components in data visualizations?</a:t>
            </a:r>
          </a:p>
          <a:p>
            <a:pPr marL="285750" indent="-285750">
              <a:lnSpc>
                <a:spcPct val="150000"/>
              </a:lnSpc>
              <a:buFont typeface="Wingdings" panose="05000000000000000000" pitchFamily="2" charset="2"/>
              <a:buChar char="Ø"/>
            </a:pPr>
            <a:r>
              <a:rPr lang="en-US" dirty="0"/>
              <a:t>What are the principles of figure design?</a:t>
            </a:r>
          </a:p>
          <a:p>
            <a:pPr marL="285750" indent="-285750">
              <a:lnSpc>
                <a:spcPct val="150000"/>
              </a:lnSpc>
              <a:buFont typeface="Wingdings" panose="05000000000000000000" pitchFamily="2" charset="2"/>
              <a:buChar char="Ø"/>
            </a:pPr>
            <a:r>
              <a:rPr lang="en-US" dirty="0"/>
              <a:t>What are the techniques for implementing visualizations?</a:t>
            </a:r>
          </a:p>
        </p:txBody>
      </p:sp>
    </p:spTree>
    <p:extLst>
      <p:ext uri="{BB962C8B-B14F-4D97-AF65-F5344CB8AC3E}">
        <p14:creationId xmlns:p14="http://schemas.microsoft.com/office/powerpoint/2010/main" val="352385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827325" y="629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Visualizations along logarithmic axes</a:t>
            </a:r>
            <a:endParaRPr dirty="0">
              <a:latin typeface="+mn-lt"/>
            </a:endParaRPr>
          </a:p>
        </p:txBody>
      </p:sp>
      <p:sp>
        <p:nvSpPr>
          <p:cNvPr id="228" name="Google Shape;228;p29"/>
          <p:cNvSpPr txBox="1"/>
          <p:nvPr/>
        </p:nvSpPr>
        <p:spPr>
          <a:xfrm>
            <a:off x="729450" y="1456175"/>
            <a:ext cx="802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Bars on a logarithmic scale is a good choice for visualizing ratios</a:t>
            </a:r>
            <a:endParaRPr sz="1800"/>
          </a:p>
        </p:txBody>
      </p:sp>
      <p:pic>
        <p:nvPicPr>
          <p:cNvPr id="229" name="Google Shape;229;p29"/>
          <p:cNvPicPr preferRelativeResize="0"/>
          <p:nvPr/>
        </p:nvPicPr>
        <p:blipFill>
          <a:blip r:embed="rId3">
            <a:alphaModFix/>
          </a:blip>
          <a:stretch>
            <a:fillRect/>
          </a:stretch>
        </p:blipFill>
        <p:spPr>
          <a:xfrm>
            <a:off x="696025" y="2094850"/>
            <a:ext cx="4370600" cy="2055674"/>
          </a:xfrm>
          <a:prstGeom prst="rect">
            <a:avLst/>
          </a:prstGeom>
          <a:noFill/>
          <a:ln>
            <a:noFill/>
          </a:ln>
        </p:spPr>
      </p:pic>
      <p:sp>
        <p:nvSpPr>
          <p:cNvPr id="230" name="Google Shape;230;p29"/>
          <p:cNvSpPr txBox="1"/>
          <p:nvPr/>
        </p:nvSpPr>
        <p:spPr>
          <a:xfrm>
            <a:off x="5066625" y="2156267"/>
            <a:ext cx="2501176"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The GDP values of countries in Oceania VS those in Papua New Guinea</a:t>
            </a:r>
            <a:endParaRPr dirty="0">
              <a:latin typeface="+mn-lt"/>
              <a:ea typeface="Lato"/>
              <a:cs typeface="Lato"/>
              <a:sym typeface="Lato"/>
            </a:endParaRPr>
          </a:p>
        </p:txBody>
      </p:sp>
      <p:sp>
        <p:nvSpPr>
          <p:cNvPr id="231" name="Google Shape;231;p29"/>
          <p:cNvSpPr txBox="1"/>
          <p:nvPr/>
        </p:nvSpPr>
        <p:spPr>
          <a:xfrm>
            <a:off x="450825" y="4377150"/>
            <a:ext cx="80232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When bars are drawn on a log scale, they represent ratios and need to be drawn starting from 1, not 0.</a:t>
            </a:r>
            <a:endParaRPr dirty="0">
              <a:latin typeface="+mn-lt"/>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727650" y="5998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Handling overlapping points</a:t>
            </a:r>
            <a:endParaRPr/>
          </a:p>
        </p:txBody>
      </p:sp>
      <p:sp>
        <p:nvSpPr>
          <p:cNvPr id="237" name="Google Shape;237;p30"/>
          <p:cNvSpPr txBox="1"/>
          <p:nvPr/>
        </p:nvSpPr>
        <p:spPr>
          <a:xfrm>
            <a:off x="813325" y="1426050"/>
            <a:ext cx="433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Scenarios</a:t>
            </a:r>
            <a:endParaRPr sz="1800"/>
          </a:p>
        </p:txBody>
      </p:sp>
      <p:pic>
        <p:nvPicPr>
          <p:cNvPr id="238" name="Google Shape;238;p30"/>
          <p:cNvPicPr preferRelativeResize="0"/>
          <p:nvPr/>
        </p:nvPicPr>
        <p:blipFill>
          <a:blip r:embed="rId3">
            <a:alphaModFix/>
          </a:blip>
          <a:stretch>
            <a:fillRect/>
          </a:stretch>
        </p:blipFill>
        <p:spPr>
          <a:xfrm>
            <a:off x="813325" y="1998975"/>
            <a:ext cx="3282300" cy="2502275"/>
          </a:xfrm>
          <a:prstGeom prst="rect">
            <a:avLst/>
          </a:prstGeom>
          <a:noFill/>
          <a:ln>
            <a:noFill/>
          </a:ln>
        </p:spPr>
      </p:pic>
      <p:sp>
        <p:nvSpPr>
          <p:cNvPr id="239" name="Google Shape;239;p30"/>
          <p:cNvSpPr txBox="1"/>
          <p:nvPr/>
        </p:nvSpPr>
        <p:spPr>
          <a:xfrm>
            <a:off x="596585" y="4491942"/>
            <a:ext cx="4367902"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Fule economy and engine displacement for 234 popular car models released between 1999 and 2008</a:t>
            </a:r>
            <a:endParaRPr dirty="0">
              <a:latin typeface="Lato"/>
              <a:ea typeface="Lato"/>
              <a:cs typeface="Lato"/>
              <a:sym typeface="Lato"/>
            </a:endParaRPr>
          </a:p>
        </p:txBody>
      </p:sp>
      <p:sp>
        <p:nvSpPr>
          <p:cNvPr id="240" name="Google Shape;240;p30"/>
          <p:cNvSpPr/>
          <p:nvPr/>
        </p:nvSpPr>
        <p:spPr>
          <a:xfrm>
            <a:off x="1379975" y="3032975"/>
            <a:ext cx="140100" cy="428100"/>
          </a:xfrm>
          <a:prstGeom prst="rect">
            <a:avLst/>
          </a:prstGeom>
          <a:noFill/>
          <a:ln w="9525" cap="flat" cmpd="sng">
            <a:solidFill>
              <a:srgbClr val="85200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txBox="1"/>
          <p:nvPr/>
        </p:nvSpPr>
        <p:spPr>
          <a:xfrm>
            <a:off x="5586275" y="2236000"/>
            <a:ext cx="3416700" cy="1046410"/>
          </a:xfrm>
          <a:prstGeom prst="rect">
            <a:avLst/>
          </a:prstGeom>
          <a:noFill/>
          <a:ln w="9525" cap="flat" cmpd="sng">
            <a:solidFill>
              <a:srgbClr val="85200C"/>
            </a:solidFill>
            <a:prstDash val="solid"/>
            <a:round/>
            <a:headEnd type="none" w="sm" len="sm"/>
            <a:tailEnd type="none" w="sm" len="sm"/>
          </a:ln>
        </p:spPr>
        <p:txBody>
          <a:bodyPr spcFirstLastPara="1" wrap="square" lIns="91425" tIns="91425" rIns="91425" bIns="91425" anchor="t" anchorCtr="0">
            <a:spAutoFit/>
          </a:bodyPr>
          <a:lstStyle/>
          <a:p>
            <a:pPr lvl="0"/>
            <a:r>
              <a:rPr lang="en" dirty="0">
                <a:latin typeface="+mj-lt"/>
                <a:ea typeface="Lato"/>
                <a:cs typeface="Lato"/>
                <a:sym typeface="Lato"/>
              </a:rPr>
              <a:t>21 cars with 2.0 liter engine displacement in four different economy values, incars which there are also 2 four-wheel</a:t>
            </a:r>
            <a:endParaRPr dirty="0">
              <a:latin typeface="+mj-lt"/>
              <a:ea typeface="Lato"/>
              <a:cs typeface="Lato"/>
              <a:sym typeface="Lato"/>
            </a:endParaRPr>
          </a:p>
        </p:txBody>
      </p:sp>
      <p:cxnSp>
        <p:nvCxnSpPr>
          <p:cNvPr id="242" name="Google Shape;242;p30"/>
          <p:cNvCxnSpPr>
            <a:cxnSpLocks/>
            <a:stCxn id="240" idx="0"/>
            <a:endCxn id="241" idx="1"/>
          </p:cNvCxnSpPr>
          <p:nvPr/>
        </p:nvCxnSpPr>
        <p:spPr>
          <a:xfrm flipV="1">
            <a:off x="1450025" y="2759205"/>
            <a:ext cx="4136250" cy="273770"/>
          </a:xfrm>
          <a:prstGeom prst="straightConnector1">
            <a:avLst/>
          </a:prstGeom>
          <a:noFill/>
          <a:ln w="9525" cap="flat" cmpd="sng">
            <a:solidFill>
              <a:srgbClr val="A61C00"/>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Handling overlapping points</a:t>
            </a:r>
            <a:endParaRPr dirty="0"/>
          </a:p>
        </p:txBody>
      </p:sp>
      <p:sp>
        <p:nvSpPr>
          <p:cNvPr id="248" name="Google Shape;248;p31"/>
          <p:cNvSpPr txBox="1"/>
          <p:nvPr/>
        </p:nvSpPr>
        <p:spPr>
          <a:xfrm>
            <a:off x="511650" y="1418500"/>
            <a:ext cx="433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Partial Transparency</a:t>
            </a:r>
            <a:endParaRPr sz="1800" dirty="0"/>
          </a:p>
        </p:txBody>
      </p:sp>
      <p:pic>
        <p:nvPicPr>
          <p:cNvPr id="249" name="Google Shape;249;p31"/>
          <p:cNvPicPr preferRelativeResize="0"/>
          <p:nvPr/>
        </p:nvPicPr>
        <p:blipFill>
          <a:blip r:embed="rId3">
            <a:alphaModFix/>
          </a:blip>
          <a:stretch>
            <a:fillRect/>
          </a:stretch>
        </p:blipFill>
        <p:spPr>
          <a:xfrm>
            <a:off x="152400" y="2040150"/>
            <a:ext cx="4078609" cy="2950950"/>
          </a:xfrm>
          <a:prstGeom prst="rect">
            <a:avLst/>
          </a:prstGeom>
          <a:noFill/>
          <a:ln>
            <a:noFill/>
          </a:ln>
        </p:spPr>
      </p:pic>
      <p:sp>
        <p:nvSpPr>
          <p:cNvPr id="250" name="Google Shape;250;p31"/>
          <p:cNvSpPr/>
          <p:nvPr/>
        </p:nvSpPr>
        <p:spPr>
          <a:xfrm>
            <a:off x="885550" y="3316425"/>
            <a:ext cx="147600" cy="3984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txBox="1"/>
          <p:nvPr/>
        </p:nvSpPr>
        <p:spPr>
          <a:xfrm>
            <a:off x="4951625" y="1487550"/>
            <a:ext cx="4117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Each individual point is partially transparent, then overlapped points appear as darker ones, as such the</a:t>
            </a:r>
            <a:r>
              <a:rPr lang="en" b="1" dirty="0"/>
              <a:t> color of the points </a:t>
            </a:r>
            <a:r>
              <a:rPr lang="en" dirty="0"/>
              <a:t>reflects the density of points in that location.</a:t>
            </a:r>
            <a:endParaRPr dirty="0"/>
          </a:p>
        </p:txBody>
      </p:sp>
      <p:sp>
        <p:nvSpPr>
          <p:cNvPr id="252" name="Google Shape;252;p31"/>
          <p:cNvSpPr txBox="1"/>
          <p:nvPr/>
        </p:nvSpPr>
        <p:spPr>
          <a:xfrm>
            <a:off x="4951625" y="2677350"/>
            <a:ext cx="4004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Some points are darker than others, but still difficult to estimate how many points were in the same location.</a:t>
            </a:r>
            <a:endParaRPr dirty="0"/>
          </a:p>
          <a:p>
            <a:pPr marL="0" lvl="0" indent="0" algn="l" rtl="0">
              <a:spcBef>
                <a:spcPts val="0"/>
              </a:spcBef>
              <a:spcAft>
                <a:spcPts val="0"/>
              </a:spcAft>
              <a:buNone/>
            </a:pPr>
            <a:r>
              <a:rPr lang="en" dirty="0"/>
              <a:t>The differences in transparency are not self-explanatory.</a:t>
            </a:r>
            <a:endParaRPr dirty="0"/>
          </a:p>
        </p:txBody>
      </p:sp>
      <p:sp>
        <p:nvSpPr>
          <p:cNvPr id="253" name="Google Shape;253;p31"/>
          <p:cNvSpPr txBox="1"/>
          <p:nvPr/>
        </p:nvSpPr>
        <p:spPr>
          <a:xfrm>
            <a:off x="4981775" y="4147975"/>
            <a:ext cx="39444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t>Some “overplottings”, but do know how many</a:t>
            </a:r>
            <a:endParaRPr dirty="0"/>
          </a:p>
        </p:txBody>
      </p:sp>
      <p:cxnSp>
        <p:nvCxnSpPr>
          <p:cNvPr id="254" name="Google Shape;254;p31"/>
          <p:cNvCxnSpPr>
            <a:stCxn id="250" idx="2"/>
            <a:endCxn id="253" idx="1"/>
          </p:cNvCxnSpPr>
          <p:nvPr/>
        </p:nvCxnSpPr>
        <p:spPr>
          <a:xfrm>
            <a:off x="959350" y="3714825"/>
            <a:ext cx="4022400" cy="633300"/>
          </a:xfrm>
          <a:prstGeom prst="straightConnector1">
            <a:avLst/>
          </a:prstGeom>
          <a:noFill/>
          <a:ln w="9525" cap="flat" cmpd="sng">
            <a:solidFill>
              <a:srgbClr val="A61C00"/>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Handling overlapping points</a:t>
            </a:r>
            <a:endParaRPr/>
          </a:p>
        </p:txBody>
      </p:sp>
      <p:sp>
        <p:nvSpPr>
          <p:cNvPr id="260" name="Google Shape;260;p32"/>
          <p:cNvSpPr txBox="1"/>
          <p:nvPr/>
        </p:nvSpPr>
        <p:spPr>
          <a:xfrm>
            <a:off x="798250" y="1372325"/>
            <a:ext cx="433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Add some jiter</a:t>
            </a:r>
            <a:endParaRPr sz="1800" dirty="0"/>
          </a:p>
        </p:txBody>
      </p:sp>
      <p:pic>
        <p:nvPicPr>
          <p:cNvPr id="261" name="Google Shape;261;p32"/>
          <p:cNvPicPr preferRelativeResize="0"/>
          <p:nvPr/>
        </p:nvPicPr>
        <p:blipFill>
          <a:blip r:embed="rId3">
            <a:alphaModFix/>
          </a:blip>
          <a:stretch>
            <a:fillRect/>
          </a:stretch>
        </p:blipFill>
        <p:spPr>
          <a:xfrm>
            <a:off x="614525" y="2016600"/>
            <a:ext cx="4059585" cy="3004675"/>
          </a:xfrm>
          <a:prstGeom prst="rect">
            <a:avLst/>
          </a:prstGeom>
          <a:noFill/>
          <a:ln>
            <a:noFill/>
          </a:ln>
        </p:spPr>
      </p:pic>
      <p:sp>
        <p:nvSpPr>
          <p:cNvPr id="262" name="Google Shape;262;p32"/>
          <p:cNvSpPr/>
          <p:nvPr/>
        </p:nvSpPr>
        <p:spPr>
          <a:xfrm>
            <a:off x="1357525" y="3362868"/>
            <a:ext cx="196200" cy="4149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32"/>
          <p:cNvPicPr preferRelativeResize="0"/>
          <p:nvPr/>
        </p:nvPicPr>
        <p:blipFill>
          <a:blip r:embed="rId4">
            <a:alphaModFix/>
          </a:blip>
          <a:stretch>
            <a:fillRect/>
          </a:stretch>
        </p:blipFill>
        <p:spPr>
          <a:xfrm>
            <a:off x="4932110" y="2016600"/>
            <a:ext cx="3831320" cy="3004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Handling overlapping points</a:t>
            </a:r>
            <a:endParaRPr/>
          </a:p>
        </p:txBody>
      </p:sp>
      <p:sp>
        <p:nvSpPr>
          <p:cNvPr id="269" name="Google Shape;269;p33"/>
          <p:cNvSpPr txBox="1"/>
          <p:nvPr/>
        </p:nvSpPr>
        <p:spPr>
          <a:xfrm>
            <a:off x="798250" y="1372325"/>
            <a:ext cx="433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2D histograms</a:t>
            </a:r>
            <a:endParaRPr sz="1800"/>
          </a:p>
        </p:txBody>
      </p:sp>
      <p:pic>
        <p:nvPicPr>
          <p:cNvPr id="270" name="Google Shape;270;p33"/>
          <p:cNvPicPr preferRelativeResize="0"/>
          <p:nvPr/>
        </p:nvPicPr>
        <p:blipFill>
          <a:blip r:embed="rId3">
            <a:alphaModFix/>
          </a:blip>
          <a:stretch>
            <a:fillRect/>
          </a:stretch>
        </p:blipFill>
        <p:spPr>
          <a:xfrm>
            <a:off x="469150" y="1782800"/>
            <a:ext cx="3580800" cy="2785075"/>
          </a:xfrm>
          <a:prstGeom prst="rect">
            <a:avLst/>
          </a:prstGeom>
          <a:noFill/>
          <a:ln>
            <a:noFill/>
          </a:ln>
        </p:spPr>
      </p:pic>
      <p:sp>
        <p:nvSpPr>
          <p:cNvPr id="271" name="Google Shape;271;p33"/>
          <p:cNvSpPr txBox="1"/>
          <p:nvPr/>
        </p:nvSpPr>
        <p:spPr>
          <a:xfrm>
            <a:off x="273625" y="4567875"/>
            <a:ext cx="4344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333333"/>
                </a:solidFill>
                <a:highlight>
                  <a:srgbClr val="FFFFFF"/>
                </a:highlight>
              </a:rPr>
              <a:t>Departure delay in minutes versus the flight departure time, for all flights departing Newark airport (EWR) in 2013. Each dot represents one departure.</a:t>
            </a:r>
            <a:endParaRPr dirty="0">
              <a:latin typeface="Lato"/>
              <a:ea typeface="Lato"/>
              <a:cs typeface="Lato"/>
              <a:sym typeface="Lato"/>
            </a:endParaRPr>
          </a:p>
        </p:txBody>
      </p:sp>
      <p:sp>
        <p:nvSpPr>
          <p:cNvPr id="272" name="Google Shape;272;p33"/>
          <p:cNvSpPr/>
          <p:nvPr/>
        </p:nvSpPr>
        <p:spPr>
          <a:xfrm>
            <a:off x="1849850" y="2916450"/>
            <a:ext cx="2067900" cy="535200"/>
          </a:xfrm>
          <a:prstGeom prst="flowChartConnector">
            <a:avLst/>
          </a:prstGeom>
          <a:no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txBox="1"/>
          <p:nvPr/>
        </p:nvSpPr>
        <p:spPr>
          <a:xfrm>
            <a:off x="5496925" y="2045350"/>
            <a:ext cx="3406500" cy="6156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Flights with significant delay more than 400 minutes were barely visible.</a:t>
            </a:r>
            <a:endParaRPr>
              <a:latin typeface="Lato"/>
              <a:ea typeface="Lato"/>
              <a:cs typeface="Lato"/>
              <a:sym typeface="Lato"/>
            </a:endParaRPr>
          </a:p>
        </p:txBody>
      </p:sp>
      <p:cxnSp>
        <p:nvCxnSpPr>
          <p:cNvPr id="274" name="Google Shape;274;p33"/>
          <p:cNvCxnSpPr>
            <a:stCxn id="272" idx="6"/>
            <a:endCxn id="273" idx="1"/>
          </p:cNvCxnSpPr>
          <p:nvPr/>
        </p:nvCxnSpPr>
        <p:spPr>
          <a:xfrm rot="10800000" flipH="1">
            <a:off x="3917750" y="2353050"/>
            <a:ext cx="1579200" cy="831000"/>
          </a:xfrm>
          <a:prstGeom prst="straightConnector1">
            <a:avLst/>
          </a:prstGeom>
          <a:noFill/>
          <a:ln w="9525" cap="flat" cmpd="sng">
            <a:solidFill>
              <a:srgbClr val="A61C00"/>
            </a:solidFill>
            <a:prstDash val="solid"/>
            <a:round/>
            <a:headEnd type="none" w="med" len="med"/>
            <a:tailEnd type="triangle" w="med" len="med"/>
          </a:ln>
        </p:spPr>
      </p:cxnSp>
      <p:sp>
        <p:nvSpPr>
          <p:cNvPr id="275" name="Google Shape;275;p33"/>
          <p:cNvSpPr/>
          <p:nvPr/>
        </p:nvSpPr>
        <p:spPr>
          <a:xfrm>
            <a:off x="1503950" y="3902750"/>
            <a:ext cx="2361300" cy="2856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txBox="1"/>
          <p:nvPr/>
        </p:nvSpPr>
        <p:spPr>
          <a:xfrm>
            <a:off x="5496925" y="3940350"/>
            <a:ext cx="3406500" cy="8313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Did not provide information whether the flights are departure on time or with delay</a:t>
            </a:r>
            <a:endParaRPr>
              <a:latin typeface="Lato"/>
              <a:ea typeface="Lato"/>
              <a:cs typeface="Lato"/>
              <a:sym typeface="Lato"/>
            </a:endParaRPr>
          </a:p>
        </p:txBody>
      </p:sp>
      <p:cxnSp>
        <p:nvCxnSpPr>
          <p:cNvPr id="277" name="Google Shape;277;p33"/>
          <p:cNvCxnSpPr>
            <a:stCxn id="275" idx="3"/>
            <a:endCxn id="276" idx="1"/>
          </p:cNvCxnSpPr>
          <p:nvPr/>
        </p:nvCxnSpPr>
        <p:spPr>
          <a:xfrm>
            <a:off x="3865250" y="4045550"/>
            <a:ext cx="1631700" cy="310500"/>
          </a:xfrm>
          <a:prstGeom prst="straightConnector1">
            <a:avLst/>
          </a:prstGeom>
          <a:noFill/>
          <a:ln w="9525" cap="flat" cmpd="sng">
            <a:solidFill>
              <a:srgbClr val="A61C00"/>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Handling overlapping points</a:t>
            </a:r>
            <a:endParaRPr/>
          </a:p>
        </p:txBody>
      </p:sp>
      <p:sp>
        <p:nvSpPr>
          <p:cNvPr id="283" name="Google Shape;283;p34"/>
          <p:cNvSpPr txBox="1"/>
          <p:nvPr/>
        </p:nvSpPr>
        <p:spPr>
          <a:xfrm>
            <a:off x="798250" y="1372325"/>
            <a:ext cx="433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2D histograms</a:t>
            </a:r>
            <a:endParaRPr sz="1800"/>
          </a:p>
        </p:txBody>
      </p:sp>
      <p:pic>
        <p:nvPicPr>
          <p:cNvPr id="284" name="Google Shape;284;p34"/>
          <p:cNvPicPr preferRelativeResize="0"/>
          <p:nvPr/>
        </p:nvPicPr>
        <p:blipFill>
          <a:blip r:embed="rId3">
            <a:alphaModFix/>
          </a:blip>
          <a:stretch>
            <a:fillRect/>
          </a:stretch>
        </p:blipFill>
        <p:spPr>
          <a:xfrm>
            <a:off x="243875" y="1834025"/>
            <a:ext cx="3756625" cy="2630775"/>
          </a:xfrm>
          <a:prstGeom prst="rect">
            <a:avLst/>
          </a:prstGeom>
          <a:noFill/>
          <a:ln>
            <a:noFill/>
          </a:ln>
        </p:spPr>
      </p:pic>
      <p:sp>
        <p:nvSpPr>
          <p:cNvPr id="285" name="Google Shape;285;p34"/>
          <p:cNvSpPr/>
          <p:nvPr/>
        </p:nvSpPr>
        <p:spPr>
          <a:xfrm>
            <a:off x="1466350" y="3985477"/>
            <a:ext cx="406200" cy="828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txBox="1"/>
          <p:nvPr/>
        </p:nvSpPr>
        <p:spPr>
          <a:xfrm>
            <a:off x="165425" y="4429125"/>
            <a:ext cx="4331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333333"/>
                </a:solidFill>
                <a:highlight>
                  <a:srgbClr val="FFFFFF"/>
                </a:highlight>
              </a:rPr>
              <a:t>Departure delay in minutes versus the flight departure time. Each colored rectangle represents all flights departing at that time with that departure delay. Coloring represents the number of flights represented by that rectangle.</a:t>
            </a:r>
            <a:endParaRPr dirty="0">
              <a:latin typeface="Lato"/>
              <a:ea typeface="Lato"/>
              <a:cs typeface="Lato"/>
              <a:sym typeface="Lato"/>
            </a:endParaRPr>
          </a:p>
        </p:txBody>
      </p:sp>
      <p:sp>
        <p:nvSpPr>
          <p:cNvPr id="287" name="Google Shape;287;p34"/>
          <p:cNvSpPr txBox="1"/>
          <p:nvPr/>
        </p:nvSpPr>
        <p:spPr>
          <a:xfrm>
            <a:off x="5135950" y="1592851"/>
            <a:ext cx="3436500" cy="1262100"/>
          </a:xfrm>
          <a:prstGeom prst="rect">
            <a:avLst/>
          </a:prstGeom>
          <a:noFill/>
          <a:ln w="9525" cap="flat" cmpd="sng">
            <a:solidFill>
              <a:srgbClr val="DD7E6B"/>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333333"/>
                </a:solidFill>
                <a:highlight>
                  <a:srgbClr val="FFFFFF"/>
                </a:highlight>
              </a:rPr>
              <a:t>Bin the data in two dimensions. We </a:t>
            </a:r>
            <a:r>
              <a:rPr lang="en" b="1" dirty="0">
                <a:solidFill>
                  <a:srgbClr val="333333"/>
                </a:solidFill>
                <a:highlight>
                  <a:srgbClr val="FFFFFF"/>
                </a:highlight>
              </a:rPr>
              <a:t>subdivide the entire </a:t>
            </a:r>
            <a:r>
              <a:rPr lang="en" b="1" i="1" dirty="0">
                <a:solidFill>
                  <a:srgbClr val="333333"/>
                </a:solidFill>
                <a:highlight>
                  <a:srgbClr val="FFFFFF"/>
                </a:highlight>
              </a:rPr>
              <a:t>x</a:t>
            </a:r>
            <a:r>
              <a:rPr lang="en" b="1" dirty="0">
                <a:solidFill>
                  <a:srgbClr val="333333"/>
                </a:solidFill>
                <a:highlight>
                  <a:srgbClr val="FFFFFF"/>
                </a:highlight>
              </a:rPr>
              <a:t>–</a:t>
            </a:r>
            <a:r>
              <a:rPr lang="en" b="1" i="1" dirty="0">
                <a:solidFill>
                  <a:srgbClr val="333333"/>
                </a:solidFill>
                <a:highlight>
                  <a:srgbClr val="FFFFFF"/>
                </a:highlight>
              </a:rPr>
              <a:t>y</a:t>
            </a:r>
            <a:r>
              <a:rPr lang="en" b="1" dirty="0">
                <a:solidFill>
                  <a:srgbClr val="333333"/>
                </a:solidFill>
                <a:highlight>
                  <a:srgbClr val="FFFFFF"/>
                </a:highlight>
              </a:rPr>
              <a:t> plane into small rectangles</a:t>
            </a:r>
            <a:r>
              <a:rPr lang="en" dirty="0">
                <a:solidFill>
                  <a:srgbClr val="333333"/>
                </a:solidFill>
                <a:highlight>
                  <a:srgbClr val="FFFFFF"/>
                </a:highlight>
              </a:rPr>
              <a:t>, count how many observations fall into each one, and then color the rectangles by that count.</a:t>
            </a:r>
            <a:endParaRPr dirty="0"/>
          </a:p>
        </p:txBody>
      </p:sp>
      <p:sp>
        <p:nvSpPr>
          <p:cNvPr id="288" name="Google Shape;288;p34"/>
          <p:cNvSpPr txBox="1"/>
          <p:nvPr/>
        </p:nvSpPr>
        <p:spPr>
          <a:xfrm>
            <a:off x="5135950" y="4068275"/>
            <a:ext cx="3436500" cy="6156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Most flights depart between 6.00 to 9.00, do not delay event depart early. </a:t>
            </a:r>
            <a:endParaRPr>
              <a:latin typeface="Lato"/>
              <a:ea typeface="Lato"/>
              <a:cs typeface="Lato"/>
              <a:sym typeface="Lato"/>
            </a:endParaRPr>
          </a:p>
        </p:txBody>
      </p:sp>
      <p:cxnSp>
        <p:nvCxnSpPr>
          <p:cNvPr id="289" name="Google Shape;289;p34"/>
          <p:cNvCxnSpPr>
            <a:stCxn id="285" idx="3"/>
            <a:endCxn id="288" idx="1"/>
          </p:cNvCxnSpPr>
          <p:nvPr/>
        </p:nvCxnSpPr>
        <p:spPr>
          <a:xfrm>
            <a:off x="1872550" y="4026877"/>
            <a:ext cx="3263400" cy="349200"/>
          </a:xfrm>
          <a:prstGeom prst="straightConnector1">
            <a:avLst/>
          </a:prstGeom>
          <a:noFill/>
          <a:ln w="9525" cap="flat" cmpd="sng">
            <a:solidFill>
              <a:srgbClr val="A61C00"/>
            </a:solidFill>
            <a:prstDash val="solid"/>
            <a:round/>
            <a:headEnd type="none" w="med" len="med"/>
            <a:tailEnd type="triangle" w="med" len="med"/>
          </a:ln>
        </p:spPr>
      </p:cxnSp>
      <p:sp>
        <p:nvSpPr>
          <p:cNvPr id="290" name="Google Shape;290;p34"/>
          <p:cNvSpPr/>
          <p:nvPr/>
        </p:nvSpPr>
        <p:spPr>
          <a:xfrm>
            <a:off x="1916525" y="3301175"/>
            <a:ext cx="1556700" cy="535200"/>
          </a:xfrm>
          <a:prstGeom prst="ellipse">
            <a:avLst/>
          </a:prstGeom>
          <a:no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txBox="1"/>
          <p:nvPr/>
        </p:nvSpPr>
        <p:spPr>
          <a:xfrm>
            <a:off x="5135950" y="3489150"/>
            <a:ext cx="3436500" cy="4002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Longer delays if departure late</a:t>
            </a:r>
            <a:endParaRPr>
              <a:latin typeface="Lato"/>
              <a:ea typeface="Lato"/>
              <a:cs typeface="Lato"/>
              <a:sym typeface="Lato"/>
            </a:endParaRPr>
          </a:p>
        </p:txBody>
      </p:sp>
      <p:cxnSp>
        <p:nvCxnSpPr>
          <p:cNvPr id="292" name="Google Shape;292;p34"/>
          <p:cNvCxnSpPr>
            <a:cxnSpLocks/>
            <a:stCxn id="290" idx="6"/>
            <a:endCxn id="291" idx="1"/>
          </p:cNvCxnSpPr>
          <p:nvPr/>
        </p:nvCxnSpPr>
        <p:spPr>
          <a:xfrm>
            <a:off x="3473225" y="3568775"/>
            <a:ext cx="1662725" cy="120475"/>
          </a:xfrm>
          <a:prstGeom prst="straightConnector1">
            <a:avLst/>
          </a:prstGeom>
          <a:noFill/>
          <a:ln w="9525" cap="flat" cmpd="sng">
            <a:solidFill>
              <a:srgbClr val="A61C00"/>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5"/>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Handling overlapping points</a:t>
            </a:r>
            <a:endParaRPr/>
          </a:p>
        </p:txBody>
      </p:sp>
      <p:sp>
        <p:nvSpPr>
          <p:cNvPr id="298" name="Google Shape;298;p35"/>
          <p:cNvSpPr txBox="1"/>
          <p:nvPr/>
        </p:nvSpPr>
        <p:spPr>
          <a:xfrm>
            <a:off x="798250" y="1372325"/>
            <a:ext cx="433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Contour lines</a:t>
            </a:r>
            <a:endParaRPr sz="1800"/>
          </a:p>
        </p:txBody>
      </p:sp>
      <p:pic>
        <p:nvPicPr>
          <p:cNvPr id="299" name="Google Shape;299;p35"/>
          <p:cNvPicPr preferRelativeResize="0"/>
          <p:nvPr/>
        </p:nvPicPr>
        <p:blipFill>
          <a:blip r:embed="rId3">
            <a:alphaModFix/>
          </a:blip>
          <a:stretch>
            <a:fillRect/>
          </a:stretch>
        </p:blipFill>
        <p:spPr>
          <a:xfrm>
            <a:off x="765375" y="1986425"/>
            <a:ext cx="3035975" cy="2182900"/>
          </a:xfrm>
          <a:prstGeom prst="rect">
            <a:avLst/>
          </a:prstGeom>
          <a:noFill/>
          <a:ln>
            <a:noFill/>
          </a:ln>
        </p:spPr>
      </p:pic>
      <p:pic>
        <p:nvPicPr>
          <p:cNvPr id="300" name="Google Shape;300;p35"/>
          <p:cNvPicPr preferRelativeResize="0"/>
          <p:nvPr/>
        </p:nvPicPr>
        <p:blipFill>
          <a:blip r:embed="rId4">
            <a:alphaModFix/>
          </a:blip>
          <a:stretch>
            <a:fillRect/>
          </a:stretch>
        </p:blipFill>
        <p:spPr>
          <a:xfrm>
            <a:off x="5025175" y="1929100"/>
            <a:ext cx="3035975" cy="2240233"/>
          </a:xfrm>
          <a:prstGeom prst="rect">
            <a:avLst/>
          </a:prstGeom>
          <a:noFill/>
          <a:ln>
            <a:noFill/>
          </a:ln>
        </p:spPr>
      </p:pic>
      <p:sp>
        <p:nvSpPr>
          <p:cNvPr id="301" name="Google Shape;301;p35"/>
          <p:cNvSpPr txBox="1"/>
          <p:nvPr/>
        </p:nvSpPr>
        <p:spPr>
          <a:xfrm>
            <a:off x="691825" y="4361450"/>
            <a:ext cx="3036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33333"/>
                </a:solidFill>
                <a:highlight>
                  <a:srgbClr val="FFFFFF"/>
                </a:highlight>
              </a:rPr>
              <a:t>Head length versus body mass for 123 blue jays</a:t>
            </a:r>
            <a:endParaRPr>
              <a:latin typeface="Lato"/>
              <a:ea typeface="Lato"/>
              <a:cs typeface="Lato"/>
              <a:sym typeface="Lato"/>
            </a:endParaRPr>
          </a:p>
        </p:txBody>
      </p:sp>
      <p:sp>
        <p:nvSpPr>
          <p:cNvPr id="302" name="Google Shape;302;p35"/>
          <p:cNvSpPr txBox="1"/>
          <p:nvPr/>
        </p:nvSpPr>
        <p:spPr>
          <a:xfrm>
            <a:off x="5025175" y="4361450"/>
            <a:ext cx="390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33333"/>
                </a:solidFill>
                <a:highlight>
                  <a:srgbClr val="FFFFFF"/>
                </a:highlight>
              </a:rPr>
              <a:t>Head length versus body mass for 123 blue jays, with the areas enclosed by the contour lines are shaded with increasingly darker shades of gray</a:t>
            </a:r>
            <a:endParaRPr>
              <a:latin typeface="Lato"/>
              <a:ea typeface="Lato"/>
              <a:cs typeface="Lato"/>
              <a:sym typeface="Lato"/>
            </a:endParaRPr>
          </a:p>
        </p:txBody>
      </p:sp>
      <p:cxnSp>
        <p:nvCxnSpPr>
          <p:cNvPr id="303" name="Google Shape;303;p35"/>
          <p:cNvCxnSpPr/>
          <p:nvPr/>
        </p:nvCxnSpPr>
        <p:spPr>
          <a:xfrm rot="10800000" flipH="1">
            <a:off x="6850475" y="2752275"/>
            <a:ext cx="248100" cy="473700"/>
          </a:xfrm>
          <a:prstGeom prst="straightConnector1">
            <a:avLst/>
          </a:prstGeom>
          <a:noFill/>
          <a:ln w="9525" cap="flat" cmpd="sng">
            <a:solidFill>
              <a:srgbClr val="A61C00"/>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Pitfalls of color use</a:t>
            </a:r>
            <a:endParaRPr/>
          </a:p>
        </p:txBody>
      </p:sp>
      <p:sp>
        <p:nvSpPr>
          <p:cNvPr id="309" name="Google Shape;309;p36"/>
          <p:cNvSpPr txBox="1"/>
          <p:nvPr/>
        </p:nvSpPr>
        <p:spPr>
          <a:xfrm>
            <a:off x="765375" y="1342225"/>
            <a:ext cx="494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Encoding too much or irrelevant information</a:t>
            </a:r>
            <a:endParaRPr sz="1800" dirty="0"/>
          </a:p>
        </p:txBody>
      </p:sp>
      <p:pic>
        <p:nvPicPr>
          <p:cNvPr id="310" name="Google Shape;310;p36"/>
          <p:cNvPicPr preferRelativeResize="0"/>
          <p:nvPr/>
        </p:nvPicPr>
        <p:blipFill>
          <a:blip r:embed="rId3">
            <a:alphaModFix/>
          </a:blip>
          <a:stretch>
            <a:fillRect/>
          </a:stretch>
        </p:blipFill>
        <p:spPr>
          <a:xfrm>
            <a:off x="1218295" y="1684838"/>
            <a:ext cx="2661375" cy="3309475"/>
          </a:xfrm>
          <a:prstGeom prst="rect">
            <a:avLst/>
          </a:prstGeom>
          <a:noFill/>
          <a:ln>
            <a:noFill/>
          </a:ln>
        </p:spPr>
      </p:pic>
      <p:sp>
        <p:nvSpPr>
          <p:cNvPr id="311" name="Google Shape;311;p36"/>
          <p:cNvSpPr txBox="1"/>
          <p:nvPr/>
        </p:nvSpPr>
        <p:spPr>
          <a:xfrm>
            <a:off x="3804169" y="3858313"/>
            <a:ext cx="2271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333333"/>
                </a:solidFill>
                <a:highlight>
                  <a:srgbClr val="FFFFFF"/>
                </a:highlight>
              </a:rPr>
              <a:t>Population growth from 2000 to 2010 versus population size in 2000, for all 50 U.S. states and the Discrict of Columbia.</a:t>
            </a:r>
            <a:endParaRPr dirty="0"/>
          </a:p>
        </p:txBody>
      </p:sp>
      <p:sp>
        <p:nvSpPr>
          <p:cNvPr id="312" name="Google Shape;312;p36"/>
          <p:cNvSpPr txBox="1"/>
          <p:nvPr/>
        </p:nvSpPr>
        <p:spPr>
          <a:xfrm>
            <a:off x="5090705" y="1803925"/>
            <a:ext cx="2835000" cy="14160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333333"/>
                </a:solidFill>
                <a:highlight>
                  <a:srgbClr val="FFFFFF"/>
                </a:highlight>
              </a:rPr>
              <a:t>We should </a:t>
            </a:r>
            <a:r>
              <a:rPr lang="en" sz="1600" b="1">
                <a:solidFill>
                  <a:srgbClr val="333333"/>
                </a:solidFill>
                <a:highlight>
                  <a:srgbClr val="FFFFFF"/>
                </a:highlight>
              </a:rPr>
              <a:t>use color to enhance figures and make them easier to read</a:t>
            </a:r>
            <a:r>
              <a:rPr lang="en" sz="1600">
                <a:solidFill>
                  <a:srgbClr val="333333"/>
                </a:solidFill>
                <a:highlight>
                  <a:srgbClr val="FFFFFF"/>
                </a:highlight>
              </a:rPr>
              <a:t>, not to obscure the data by creating visual puzzles</a:t>
            </a:r>
            <a:endParaRPr sz="16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Pitfalls of color use</a:t>
            </a:r>
            <a:endParaRPr/>
          </a:p>
        </p:txBody>
      </p:sp>
      <p:pic>
        <p:nvPicPr>
          <p:cNvPr id="318" name="Google Shape;318;p37"/>
          <p:cNvPicPr preferRelativeResize="0"/>
          <p:nvPr/>
        </p:nvPicPr>
        <p:blipFill>
          <a:blip r:embed="rId3">
            <a:alphaModFix/>
          </a:blip>
          <a:stretch>
            <a:fillRect/>
          </a:stretch>
        </p:blipFill>
        <p:spPr>
          <a:xfrm>
            <a:off x="400525" y="1873925"/>
            <a:ext cx="4433474" cy="2645425"/>
          </a:xfrm>
          <a:prstGeom prst="rect">
            <a:avLst/>
          </a:prstGeom>
          <a:noFill/>
          <a:ln>
            <a:noFill/>
          </a:ln>
        </p:spPr>
      </p:pic>
      <p:sp>
        <p:nvSpPr>
          <p:cNvPr id="319" name="Google Shape;319;p37"/>
          <p:cNvSpPr txBox="1"/>
          <p:nvPr/>
        </p:nvSpPr>
        <p:spPr>
          <a:xfrm>
            <a:off x="400525" y="4551225"/>
            <a:ext cx="3861082"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333333"/>
                </a:solidFill>
                <a:highlight>
                  <a:srgbClr val="FFFFFF"/>
                </a:highlight>
              </a:rPr>
              <a:t>Population growth from 2000 to 2010 versus population size in 2000</a:t>
            </a:r>
            <a:endParaRPr dirty="0">
              <a:latin typeface="Lato"/>
              <a:ea typeface="Lato"/>
              <a:cs typeface="Lato"/>
              <a:sym typeface="Lato"/>
            </a:endParaRPr>
          </a:p>
        </p:txBody>
      </p:sp>
      <p:sp>
        <p:nvSpPr>
          <p:cNvPr id="320" name="Google Shape;320;p37"/>
          <p:cNvSpPr txBox="1"/>
          <p:nvPr/>
        </p:nvSpPr>
        <p:spPr>
          <a:xfrm>
            <a:off x="4822750" y="2837372"/>
            <a:ext cx="4233600" cy="8313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t>Qualitative color scales work best when there are </a:t>
            </a:r>
            <a:r>
              <a:rPr lang="en" b="1" dirty="0"/>
              <a:t>three to five different categories </a:t>
            </a:r>
            <a:r>
              <a:rPr lang="en" dirty="0"/>
              <a:t>that need to be colored.</a:t>
            </a:r>
            <a:endParaRPr dirty="0"/>
          </a:p>
        </p:txBody>
      </p:sp>
      <p:sp>
        <p:nvSpPr>
          <p:cNvPr id="321" name="Google Shape;321;p37"/>
          <p:cNvSpPr txBox="1"/>
          <p:nvPr/>
        </p:nvSpPr>
        <p:spPr>
          <a:xfrm>
            <a:off x="466200" y="1293375"/>
            <a:ext cx="3985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Using colors to encode regions, and using text to indicate the specific states</a:t>
            </a:r>
            <a:endParaRPr/>
          </a:p>
        </p:txBody>
      </p:sp>
      <p:sp>
        <p:nvSpPr>
          <p:cNvPr id="322" name="Google Shape;322;p37"/>
          <p:cNvSpPr txBox="1"/>
          <p:nvPr/>
        </p:nvSpPr>
        <p:spPr>
          <a:xfrm>
            <a:off x="4822750" y="3905247"/>
            <a:ext cx="4233600" cy="8313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333333"/>
                </a:solidFill>
                <a:highlight>
                  <a:srgbClr val="FFFFFF"/>
                </a:highlight>
              </a:rPr>
              <a:t>Use direct labeling instead of colors when you need to distinguish between</a:t>
            </a:r>
            <a:r>
              <a:rPr lang="en" b="1" dirty="0">
                <a:solidFill>
                  <a:srgbClr val="333333"/>
                </a:solidFill>
                <a:highlight>
                  <a:srgbClr val="FFFFFF"/>
                </a:highlight>
              </a:rPr>
              <a:t> more than about eight categorical items</a:t>
            </a:r>
            <a:r>
              <a:rPr lang="en" dirty="0">
                <a:solidFill>
                  <a:srgbClr val="333333"/>
                </a:solidFill>
                <a:highlight>
                  <a:srgbClr val="FFFFFF"/>
                </a:highlight>
              </a:rPr>
              <a:t>.</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8"/>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Pitfalls of color use</a:t>
            </a:r>
            <a:endParaRPr/>
          </a:p>
        </p:txBody>
      </p:sp>
      <p:sp>
        <p:nvSpPr>
          <p:cNvPr id="328" name="Google Shape;328;p38"/>
          <p:cNvSpPr txBox="1"/>
          <p:nvPr/>
        </p:nvSpPr>
        <p:spPr>
          <a:xfrm>
            <a:off x="765375" y="1342225"/>
            <a:ext cx="494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Coloring for the sake of coloring</a:t>
            </a:r>
            <a:endParaRPr sz="1800"/>
          </a:p>
        </p:txBody>
      </p:sp>
      <p:pic>
        <p:nvPicPr>
          <p:cNvPr id="329" name="Google Shape;329;p38"/>
          <p:cNvPicPr preferRelativeResize="0"/>
          <p:nvPr/>
        </p:nvPicPr>
        <p:blipFill>
          <a:blip r:embed="rId3">
            <a:alphaModFix/>
          </a:blip>
          <a:stretch>
            <a:fillRect/>
          </a:stretch>
        </p:blipFill>
        <p:spPr>
          <a:xfrm>
            <a:off x="833775" y="1836350"/>
            <a:ext cx="2580175" cy="3199225"/>
          </a:xfrm>
          <a:prstGeom prst="rect">
            <a:avLst/>
          </a:prstGeom>
          <a:noFill/>
          <a:ln>
            <a:noFill/>
          </a:ln>
        </p:spPr>
      </p:pic>
      <p:sp>
        <p:nvSpPr>
          <p:cNvPr id="330" name="Google Shape;330;p38"/>
          <p:cNvSpPr txBox="1"/>
          <p:nvPr/>
        </p:nvSpPr>
        <p:spPr>
          <a:xfrm>
            <a:off x="4203525" y="3020325"/>
            <a:ext cx="4368900" cy="14775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The color is interesting but does not highlight information we want to share and create any new insights.</a:t>
            </a:r>
            <a:endParaRPr dirty="0"/>
          </a:p>
          <a:p>
            <a:pPr marL="457200" lvl="0" indent="-317500" algn="l" rtl="0">
              <a:spcBef>
                <a:spcPts val="0"/>
              </a:spcBef>
              <a:spcAft>
                <a:spcPts val="0"/>
              </a:spcAft>
              <a:buSzPts val="1400"/>
              <a:buChar char="●"/>
            </a:pPr>
            <a:r>
              <a:rPr lang="en" dirty="0"/>
              <a:t>The chosen colors are too saturated and intense. This color intensity makes the figure difficult to look at.</a:t>
            </a:r>
            <a:endParaRPr dirty="0"/>
          </a:p>
        </p:txBody>
      </p:sp>
      <p:sp>
        <p:nvSpPr>
          <p:cNvPr id="331" name="Google Shape;331;p38"/>
          <p:cNvSpPr txBox="1"/>
          <p:nvPr/>
        </p:nvSpPr>
        <p:spPr>
          <a:xfrm>
            <a:off x="4203525" y="1836350"/>
            <a:ext cx="4331400" cy="831300"/>
          </a:xfrm>
          <a:prstGeom prst="rect">
            <a:avLst/>
          </a:prstGeom>
          <a:noFill/>
          <a:ln w="9525" cap="flat" cmpd="sng">
            <a:solidFill>
              <a:srgbClr val="85200C"/>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t>Avoid large filled areas of overly saturated colors. They make it difficult for your reader to carefully inspect your figure.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1;p14">
            <a:extLst>
              <a:ext uri="{FF2B5EF4-FFF2-40B4-BE49-F238E27FC236}">
                <a16:creationId xmlns:a16="http://schemas.microsoft.com/office/drawing/2014/main" id="{9843291D-55CA-543B-3485-8F09E18A394E}"/>
              </a:ext>
            </a:extLst>
          </p:cNvPr>
          <p:cNvSpPr txBox="1">
            <a:spLocks/>
          </p:cNvSpPr>
          <p:nvPr/>
        </p:nvSpPr>
        <p:spPr>
          <a:xfrm>
            <a:off x="827325" y="615773"/>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latin typeface="Arial"/>
                <a:ea typeface="Arial"/>
                <a:cs typeface="Arial"/>
                <a:sym typeface="Arial"/>
              </a:rPr>
              <a:t>What is data visualization?</a:t>
            </a:r>
          </a:p>
        </p:txBody>
      </p:sp>
      <p:pic>
        <p:nvPicPr>
          <p:cNvPr id="6" name="Picture 5">
            <a:extLst>
              <a:ext uri="{FF2B5EF4-FFF2-40B4-BE49-F238E27FC236}">
                <a16:creationId xmlns:a16="http://schemas.microsoft.com/office/drawing/2014/main" id="{F2516AB2-0692-64E0-D07B-B2F0AF2741CB}"/>
              </a:ext>
            </a:extLst>
          </p:cNvPr>
          <p:cNvPicPr>
            <a:picLocks noChangeAspect="1"/>
          </p:cNvPicPr>
          <p:nvPr/>
        </p:nvPicPr>
        <p:blipFill>
          <a:blip r:embed="rId3"/>
          <a:stretch>
            <a:fillRect/>
          </a:stretch>
        </p:blipFill>
        <p:spPr>
          <a:xfrm>
            <a:off x="759164" y="1245969"/>
            <a:ext cx="3809208" cy="2027380"/>
          </a:xfrm>
          <a:prstGeom prst="rect">
            <a:avLst/>
          </a:prstGeom>
        </p:spPr>
      </p:pic>
      <p:grpSp>
        <p:nvGrpSpPr>
          <p:cNvPr id="11" name="Group 10">
            <a:extLst>
              <a:ext uri="{FF2B5EF4-FFF2-40B4-BE49-F238E27FC236}">
                <a16:creationId xmlns:a16="http://schemas.microsoft.com/office/drawing/2014/main" id="{E4DD5354-2DE7-C4C5-AC37-48EEF654C177}"/>
              </a:ext>
            </a:extLst>
          </p:cNvPr>
          <p:cNvGrpSpPr/>
          <p:nvPr/>
        </p:nvGrpSpPr>
        <p:grpSpPr>
          <a:xfrm>
            <a:off x="5212457" y="1150973"/>
            <a:ext cx="2808773" cy="3175991"/>
            <a:chOff x="4840846" y="1258274"/>
            <a:chExt cx="2808773" cy="3175991"/>
          </a:xfrm>
        </p:grpSpPr>
        <p:pic>
          <p:nvPicPr>
            <p:cNvPr id="8" name="Picture 7">
              <a:extLst>
                <a:ext uri="{FF2B5EF4-FFF2-40B4-BE49-F238E27FC236}">
                  <a16:creationId xmlns:a16="http://schemas.microsoft.com/office/drawing/2014/main" id="{DE0BCAFE-F707-2014-CED3-6A0E488B8E09}"/>
                </a:ext>
              </a:extLst>
            </p:cNvPr>
            <p:cNvPicPr>
              <a:picLocks noChangeAspect="1"/>
            </p:cNvPicPr>
            <p:nvPr/>
          </p:nvPicPr>
          <p:blipFill>
            <a:blip r:embed="rId4"/>
            <a:stretch>
              <a:fillRect/>
            </a:stretch>
          </p:blipFill>
          <p:spPr>
            <a:xfrm>
              <a:off x="4840846" y="1258274"/>
              <a:ext cx="2805145" cy="1688993"/>
            </a:xfrm>
            <a:prstGeom prst="rect">
              <a:avLst/>
            </a:prstGeom>
          </p:spPr>
        </p:pic>
        <p:pic>
          <p:nvPicPr>
            <p:cNvPr id="10" name="Picture 9">
              <a:extLst>
                <a:ext uri="{FF2B5EF4-FFF2-40B4-BE49-F238E27FC236}">
                  <a16:creationId xmlns:a16="http://schemas.microsoft.com/office/drawing/2014/main" id="{8260DE9A-A6B9-4576-2479-B4D8085F0F85}"/>
                </a:ext>
              </a:extLst>
            </p:cNvPr>
            <p:cNvPicPr>
              <a:picLocks noChangeAspect="1"/>
            </p:cNvPicPr>
            <p:nvPr/>
          </p:nvPicPr>
          <p:blipFill>
            <a:blip r:embed="rId5"/>
            <a:stretch>
              <a:fillRect/>
            </a:stretch>
          </p:blipFill>
          <p:spPr>
            <a:xfrm>
              <a:off x="4840846" y="2947267"/>
              <a:ext cx="2808773" cy="1486998"/>
            </a:xfrm>
            <a:prstGeom prst="rect">
              <a:avLst/>
            </a:prstGeom>
          </p:spPr>
        </p:pic>
      </p:grpSp>
      <p:sp>
        <p:nvSpPr>
          <p:cNvPr id="12" name="TextBox 11">
            <a:extLst>
              <a:ext uri="{FF2B5EF4-FFF2-40B4-BE49-F238E27FC236}">
                <a16:creationId xmlns:a16="http://schemas.microsoft.com/office/drawing/2014/main" id="{057E828C-C215-6BC8-1563-9DC13D646E17}"/>
              </a:ext>
            </a:extLst>
          </p:cNvPr>
          <p:cNvSpPr txBox="1"/>
          <p:nvPr/>
        </p:nvSpPr>
        <p:spPr>
          <a:xfrm>
            <a:off x="827325" y="3477570"/>
            <a:ext cx="3979090" cy="738664"/>
          </a:xfrm>
          <a:prstGeom prst="rect">
            <a:avLst/>
          </a:prstGeom>
          <a:noFill/>
        </p:spPr>
        <p:txBody>
          <a:bodyPr wrap="square" rtlCol="0">
            <a:spAutoFit/>
          </a:bodyPr>
          <a:lstStyle/>
          <a:p>
            <a:pPr marL="285750" indent="-285750">
              <a:buFont typeface="Arial" panose="020B0604020202020204" pitchFamily="34" charset="0"/>
              <a:buChar char="•"/>
            </a:pPr>
            <a:r>
              <a:rPr lang="en-US" dirty="0"/>
              <a:t>Convey data accurately</a:t>
            </a:r>
          </a:p>
          <a:p>
            <a:pPr marL="285750" indent="-285750">
              <a:buFont typeface="Arial" panose="020B0604020202020204" pitchFamily="34" charset="0"/>
              <a:buChar char="•"/>
            </a:pPr>
            <a:r>
              <a:rPr lang="en-US" dirty="0"/>
              <a:t>Convey data effectively and should be aesthetically pleasing</a:t>
            </a:r>
          </a:p>
        </p:txBody>
      </p:sp>
    </p:spTree>
    <p:extLst>
      <p:ext uri="{BB962C8B-B14F-4D97-AF65-F5344CB8AC3E}">
        <p14:creationId xmlns:p14="http://schemas.microsoft.com/office/powerpoint/2010/main" val="9351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Pitfalls of color use</a:t>
            </a:r>
            <a:endParaRPr dirty="0"/>
          </a:p>
        </p:txBody>
      </p:sp>
      <p:sp>
        <p:nvSpPr>
          <p:cNvPr id="337" name="Google Shape;337;p39"/>
          <p:cNvSpPr txBox="1"/>
          <p:nvPr/>
        </p:nvSpPr>
        <p:spPr>
          <a:xfrm>
            <a:off x="765375" y="1342225"/>
            <a:ext cx="645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Using non-monotonic color scales to encode data values</a:t>
            </a:r>
            <a:endParaRPr sz="1800"/>
          </a:p>
        </p:txBody>
      </p:sp>
      <p:sp>
        <p:nvSpPr>
          <p:cNvPr id="338" name="Google Shape;338;p39"/>
          <p:cNvSpPr txBox="1"/>
          <p:nvPr/>
        </p:nvSpPr>
        <p:spPr>
          <a:xfrm>
            <a:off x="842200" y="1879950"/>
            <a:ext cx="7046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Two principles of using color scales to encode data:</a:t>
            </a:r>
            <a:endParaRPr dirty="0">
              <a:latin typeface="Lato"/>
              <a:ea typeface="Lato"/>
              <a:cs typeface="Lato"/>
              <a:sym typeface="Lato"/>
            </a:endParaRPr>
          </a:p>
          <a:p>
            <a:pPr marL="457200" lvl="0" indent="-317500" algn="l" rtl="0">
              <a:spcBef>
                <a:spcPts val="0"/>
              </a:spcBef>
              <a:spcAft>
                <a:spcPts val="0"/>
              </a:spcAft>
              <a:buSzPts val="1400"/>
              <a:buFont typeface="Lato"/>
              <a:buAutoNum type="arabicParenBoth"/>
            </a:pPr>
            <a:r>
              <a:rPr lang="en" dirty="0">
                <a:latin typeface="Lato"/>
                <a:ea typeface="Lato"/>
                <a:cs typeface="Lato"/>
                <a:sym typeface="Lato"/>
              </a:rPr>
              <a:t>The colors need to clearly indicate which data values are larger or smaller than which other ones</a:t>
            </a:r>
            <a:endParaRPr dirty="0">
              <a:latin typeface="Lato"/>
              <a:ea typeface="Lato"/>
              <a:cs typeface="Lato"/>
              <a:sym typeface="Lato"/>
            </a:endParaRPr>
          </a:p>
          <a:p>
            <a:pPr marL="457200" lvl="0" indent="-317500" algn="l" rtl="0">
              <a:spcBef>
                <a:spcPts val="0"/>
              </a:spcBef>
              <a:spcAft>
                <a:spcPts val="0"/>
              </a:spcAft>
              <a:buSzPts val="1400"/>
              <a:buFont typeface="Lato"/>
              <a:buAutoNum type="arabicParenBoth"/>
            </a:pPr>
            <a:r>
              <a:rPr lang="en" dirty="0">
                <a:latin typeface="Lato"/>
                <a:ea typeface="Lato"/>
                <a:cs typeface="Lato"/>
                <a:sym typeface="Lato"/>
              </a:rPr>
              <a:t>The differences between colors need to visualize the corresponding differences between data values</a:t>
            </a:r>
            <a:endParaRPr dirty="0">
              <a:latin typeface="Lato"/>
              <a:ea typeface="Lato"/>
              <a:cs typeface="Lato"/>
              <a:sym typeface="Lato"/>
            </a:endParaRPr>
          </a:p>
        </p:txBody>
      </p:sp>
      <p:pic>
        <p:nvPicPr>
          <p:cNvPr id="339" name="Google Shape;339;p39"/>
          <p:cNvPicPr preferRelativeResize="0"/>
          <p:nvPr/>
        </p:nvPicPr>
        <p:blipFill>
          <a:blip r:embed="rId3">
            <a:alphaModFix/>
          </a:blip>
          <a:stretch>
            <a:fillRect/>
          </a:stretch>
        </p:blipFill>
        <p:spPr>
          <a:xfrm>
            <a:off x="842188" y="3142050"/>
            <a:ext cx="6055865" cy="1696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0"/>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Pitfalls of color use</a:t>
            </a:r>
            <a:endParaRPr/>
          </a:p>
        </p:txBody>
      </p:sp>
      <p:sp>
        <p:nvSpPr>
          <p:cNvPr id="345" name="Google Shape;345;p40"/>
          <p:cNvSpPr txBox="1"/>
          <p:nvPr/>
        </p:nvSpPr>
        <p:spPr>
          <a:xfrm>
            <a:off x="765375" y="1342225"/>
            <a:ext cx="645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Using non-monotonic color scales to encode data values</a:t>
            </a:r>
            <a:endParaRPr sz="1800"/>
          </a:p>
        </p:txBody>
      </p:sp>
      <p:pic>
        <p:nvPicPr>
          <p:cNvPr id="346" name="Google Shape;346;p40"/>
          <p:cNvPicPr preferRelativeResize="0"/>
          <p:nvPr/>
        </p:nvPicPr>
        <p:blipFill>
          <a:blip r:embed="rId3">
            <a:alphaModFix/>
          </a:blip>
          <a:stretch>
            <a:fillRect/>
          </a:stretch>
        </p:blipFill>
        <p:spPr>
          <a:xfrm>
            <a:off x="701350" y="1803925"/>
            <a:ext cx="4692014" cy="3034775"/>
          </a:xfrm>
          <a:prstGeom prst="rect">
            <a:avLst/>
          </a:prstGeom>
          <a:noFill/>
          <a:ln>
            <a:noFill/>
          </a:ln>
        </p:spPr>
      </p:pic>
      <p:sp>
        <p:nvSpPr>
          <p:cNvPr id="347" name="Google Shape;347;p40"/>
          <p:cNvSpPr txBox="1"/>
          <p:nvPr/>
        </p:nvSpPr>
        <p:spPr>
          <a:xfrm>
            <a:off x="5519500" y="2342025"/>
            <a:ext cx="300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Percentage of people identifying as white in Texas counties. </a:t>
            </a:r>
            <a:r>
              <a:rPr lang="en" b="1"/>
              <a:t>The rainbow color scale is not an appropriate scale to visualize continuous data values</a:t>
            </a:r>
            <a:r>
              <a:rPr lang="en"/>
              <a:t>, because it tends to place emphasis on arbitrary features of the data. Here, it emphasizes counties in which approximately 75% of the population identify as white.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Multi-panel Figures</a:t>
            </a:r>
            <a:endParaRPr/>
          </a:p>
        </p:txBody>
      </p:sp>
      <p:sp>
        <p:nvSpPr>
          <p:cNvPr id="353" name="Google Shape;353;p41"/>
          <p:cNvSpPr txBox="1"/>
          <p:nvPr/>
        </p:nvSpPr>
        <p:spPr>
          <a:xfrm>
            <a:off x="729450" y="1456175"/>
            <a:ext cx="802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Two distinct categories of multipanel figures:</a:t>
            </a:r>
            <a:endParaRPr sz="1800"/>
          </a:p>
        </p:txBody>
      </p:sp>
      <p:sp>
        <p:nvSpPr>
          <p:cNvPr id="354" name="Google Shape;354;p41"/>
          <p:cNvSpPr txBox="1"/>
          <p:nvPr/>
        </p:nvSpPr>
        <p:spPr>
          <a:xfrm>
            <a:off x="887325" y="2067925"/>
            <a:ext cx="7264200" cy="139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b="1">
                <a:latin typeface="Lato"/>
                <a:ea typeface="Lato"/>
                <a:cs typeface="Lato"/>
                <a:sym typeface="Lato"/>
              </a:rPr>
              <a:t>Small multiples: </a:t>
            </a:r>
            <a:r>
              <a:rPr lang="en">
                <a:latin typeface="Lato"/>
                <a:ea typeface="Lato"/>
                <a:cs typeface="Lato"/>
                <a:sym typeface="Lato"/>
              </a:rPr>
              <a:t>multiple panels arranged in a regular grid, each panel shows a different subset of the data but all panels use the same type of visualization.</a:t>
            </a:r>
            <a:endParaRPr>
              <a:latin typeface="Lato"/>
              <a:ea typeface="Lato"/>
              <a:cs typeface="Lato"/>
              <a:sym typeface="Lato"/>
            </a:endParaRPr>
          </a:p>
          <a:p>
            <a:pPr marL="457200" lvl="0" indent="-317500" algn="l" rtl="0">
              <a:spcBef>
                <a:spcPts val="1000"/>
              </a:spcBef>
              <a:spcAft>
                <a:spcPts val="0"/>
              </a:spcAft>
              <a:buSzPts val="1400"/>
              <a:buFont typeface="Lato"/>
              <a:buChar char="●"/>
            </a:pPr>
            <a:r>
              <a:rPr lang="en" b="1">
                <a:latin typeface="Lato"/>
                <a:ea typeface="Lato"/>
                <a:cs typeface="Lato"/>
                <a:sym typeface="Lato"/>
              </a:rPr>
              <a:t>Compound figures: </a:t>
            </a:r>
            <a:r>
              <a:rPr lang="en">
                <a:latin typeface="Lato"/>
                <a:ea typeface="Lato"/>
                <a:cs typeface="Lato"/>
                <a:sym typeface="Lato"/>
              </a:rPr>
              <a:t>consist of separate figure panels assembled in an arbitrary arrangement (which may or may not be grid based) and showing entirely different visualizations, or possibly even different datasets.</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2"/>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Multi-panel Figures</a:t>
            </a:r>
            <a:endParaRPr/>
          </a:p>
        </p:txBody>
      </p:sp>
      <p:sp>
        <p:nvSpPr>
          <p:cNvPr id="360" name="Google Shape;360;p42"/>
          <p:cNvSpPr txBox="1"/>
          <p:nvPr/>
        </p:nvSpPr>
        <p:spPr>
          <a:xfrm>
            <a:off x="729450" y="1456175"/>
            <a:ext cx="802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Small multiples</a:t>
            </a:r>
            <a:endParaRPr sz="1800"/>
          </a:p>
        </p:txBody>
      </p:sp>
      <p:pic>
        <p:nvPicPr>
          <p:cNvPr id="361" name="Google Shape;361;p42"/>
          <p:cNvPicPr preferRelativeResize="0"/>
          <p:nvPr/>
        </p:nvPicPr>
        <p:blipFill>
          <a:blip r:embed="rId3">
            <a:alphaModFix/>
          </a:blip>
          <a:stretch>
            <a:fillRect/>
          </a:stretch>
        </p:blipFill>
        <p:spPr>
          <a:xfrm>
            <a:off x="197500" y="1917875"/>
            <a:ext cx="3853331" cy="2920825"/>
          </a:xfrm>
          <a:prstGeom prst="rect">
            <a:avLst/>
          </a:prstGeom>
          <a:noFill/>
          <a:ln>
            <a:noFill/>
          </a:ln>
        </p:spPr>
      </p:pic>
      <p:sp>
        <p:nvSpPr>
          <p:cNvPr id="362" name="Google Shape;362;p42"/>
          <p:cNvSpPr txBox="1"/>
          <p:nvPr/>
        </p:nvSpPr>
        <p:spPr>
          <a:xfrm>
            <a:off x="4699850" y="2186425"/>
            <a:ext cx="4331400" cy="139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We subdivide the titanic data based on the class of passengers,  and further subdivided each class by survive or not. In each figure, we compare the number of female and male passengers.</a:t>
            </a:r>
            <a:endParaRPr dirty="0">
              <a:latin typeface="+mn-lt"/>
              <a:ea typeface="Lato"/>
              <a:cs typeface="Lato"/>
              <a:sym typeface="Lato"/>
            </a:endParaRPr>
          </a:p>
          <a:p>
            <a:pPr marL="0" lvl="0" indent="0" algn="l" rtl="0">
              <a:spcBef>
                <a:spcPts val="1000"/>
              </a:spcBef>
              <a:spcAft>
                <a:spcPts val="0"/>
              </a:spcAft>
              <a:buNone/>
            </a:pPr>
            <a:r>
              <a:rPr lang="en" dirty="0">
                <a:latin typeface="+mn-lt"/>
                <a:ea typeface="Lato"/>
                <a:cs typeface="Lato"/>
                <a:sym typeface="Lato"/>
              </a:rPr>
              <a:t>All the subfigures are the same type of visualization.</a:t>
            </a:r>
            <a:endParaRPr dirty="0">
              <a:latin typeface="+mn-lt"/>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3"/>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Multi-panel Figures</a:t>
            </a:r>
            <a:endParaRPr/>
          </a:p>
        </p:txBody>
      </p:sp>
      <p:pic>
        <p:nvPicPr>
          <p:cNvPr id="368" name="Google Shape;368;p43"/>
          <p:cNvPicPr preferRelativeResize="0"/>
          <p:nvPr/>
        </p:nvPicPr>
        <p:blipFill>
          <a:blip r:embed="rId3">
            <a:alphaModFix/>
          </a:blip>
          <a:stretch>
            <a:fillRect/>
          </a:stretch>
        </p:blipFill>
        <p:spPr>
          <a:xfrm>
            <a:off x="408075" y="1279875"/>
            <a:ext cx="4620956" cy="3711224"/>
          </a:xfrm>
          <a:prstGeom prst="rect">
            <a:avLst/>
          </a:prstGeom>
          <a:noFill/>
          <a:ln>
            <a:noFill/>
          </a:ln>
        </p:spPr>
      </p:pic>
      <p:sp>
        <p:nvSpPr>
          <p:cNvPr id="369" name="Google Shape;369;p43"/>
          <p:cNvSpPr txBox="1"/>
          <p:nvPr/>
        </p:nvSpPr>
        <p:spPr>
          <a:xfrm>
            <a:off x="5512000" y="2270950"/>
            <a:ext cx="3534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The panels in the figure should </a:t>
            </a:r>
            <a:r>
              <a:rPr lang="en" b="1" dirty="0">
                <a:latin typeface="+mn-lt"/>
                <a:ea typeface="Lato"/>
                <a:cs typeface="Lato"/>
                <a:sym typeface="Lato"/>
              </a:rPr>
              <a:t>use the same ranges and scaling</a:t>
            </a:r>
            <a:r>
              <a:rPr lang="en" dirty="0">
                <a:latin typeface="+mn-lt"/>
                <a:ea typeface="Lato"/>
                <a:cs typeface="Lato"/>
                <a:sym typeface="Lato"/>
              </a:rPr>
              <a:t>s, because our human mind expects this to be the case.</a:t>
            </a:r>
            <a:endParaRPr dirty="0">
              <a:latin typeface="+mn-lt"/>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4"/>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Multi-panel Figures</a:t>
            </a:r>
            <a:endParaRPr/>
          </a:p>
        </p:txBody>
      </p:sp>
      <p:sp>
        <p:nvSpPr>
          <p:cNvPr id="375" name="Google Shape;375;p44"/>
          <p:cNvSpPr txBox="1"/>
          <p:nvPr/>
        </p:nvSpPr>
        <p:spPr>
          <a:xfrm>
            <a:off x="729450" y="1456175"/>
            <a:ext cx="802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Compound figures</a:t>
            </a:r>
            <a:endParaRPr sz="1800"/>
          </a:p>
        </p:txBody>
      </p:sp>
      <p:pic>
        <p:nvPicPr>
          <p:cNvPr id="376" name="Google Shape;376;p44"/>
          <p:cNvPicPr preferRelativeResize="0"/>
          <p:nvPr/>
        </p:nvPicPr>
        <p:blipFill>
          <a:blip r:embed="rId3">
            <a:alphaModFix/>
          </a:blip>
          <a:stretch>
            <a:fillRect/>
          </a:stretch>
        </p:blipFill>
        <p:spPr>
          <a:xfrm>
            <a:off x="152400" y="2070275"/>
            <a:ext cx="4697824" cy="1923475"/>
          </a:xfrm>
          <a:prstGeom prst="rect">
            <a:avLst/>
          </a:prstGeom>
          <a:noFill/>
          <a:ln>
            <a:noFill/>
          </a:ln>
        </p:spPr>
      </p:pic>
      <p:sp>
        <p:nvSpPr>
          <p:cNvPr id="377" name="Google Shape;377;p44"/>
          <p:cNvSpPr txBox="1"/>
          <p:nvPr/>
        </p:nvSpPr>
        <p:spPr>
          <a:xfrm>
            <a:off x="152400" y="4098250"/>
            <a:ext cx="43314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333333"/>
                </a:solidFill>
                <a:highlight>
                  <a:srgbClr val="FFFFFF"/>
                </a:highlight>
                <a:latin typeface="+mn-lt"/>
              </a:rPr>
              <a:t>Trends in Bachelor’s Degrees conferred by U.S. institutions of higher learning. (a) From 1970 to 2015, the total number of degrees nearly doubled. (b) Among the most popular degree areas, social sciences, history, and education experienced a major decline, while business and health professions grew.</a:t>
            </a:r>
            <a:endParaRPr dirty="0">
              <a:latin typeface="+mn-lt"/>
              <a:ea typeface="Lato"/>
              <a:cs typeface="Lato"/>
              <a:sym typeface="Lato"/>
            </a:endParaRPr>
          </a:p>
        </p:txBody>
      </p:sp>
      <p:sp>
        <p:nvSpPr>
          <p:cNvPr id="378" name="Google Shape;378;p44"/>
          <p:cNvSpPr txBox="1"/>
          <p:nvPr/>
        </p:nvSpPr>
        <p:spPr>
          <a:xfrm>
            <a:off x="5415850" y="2326650"/>
            <a:ext cx="3564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Combining different types of figures into a large figure to convey one overarching point.</a:t>
            </a:r>
            <a:endParaRPr dirty="0">
              <a:latin typeface="+mn-lt"/>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5"/>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Multi-panel Figures</a:t>
            </a:r>
            <a:endParaRPr dirty="0"/>
          </a:p>
        </p:txBody>
      </p:sp>
      <p:sp>
        <p:nvSpPr>
          <p:cNvPr id="384" name="Google Shape;384;p45"/>
          <p:cNvSpPr txBox="1"/>
          <p:nvPr/>
        </p:nvSpPr>
        <p:spPr>
          <a:xfrm>
            <a:off x="729450" y="1456175"/>
            <a:ext cx="802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Compound figures</a:t>
            </a:r>
            <a:endParaRPr sz="1800"/>
          </a:p>
        </p:txBody>
      </p:sp>
      <p:pic>
        <p:nvPicPr>
          <p:cNvPr id="385" name="Google Shape;385;p45"/>
          <p:cNvPicPr preferRelativeResize="0"/>
          <p:nvPr/>
        </p:nvPicPr>
        <p:blipFill>
          <a:blip r:embed="rId3">
            <a:alphaModFix/>
          </a:blip>
          <a:stretch>
            <a:fillRect/>
          </a:stretch>
        </p:blipFill>
        <p:spPr>
          <a:xfrm>
            <a:off x="432525" y="1836825"/>
            <a:ext cx="3325875" cy="2530874"/>
          </a:xfrm>
          <a:prstGeom prst="rect">
            <a:avLst/>
          </a:prstGeom>
          <a:noFill/>
          <a:ln>
            <a:noFill/>
          </a:ln>
        </p:spPr>
      </p:pic>
      <p:sp>
        <p:nvSpPr>
          <p:cNvPr id="386" name="Google Shape;386;p45"/>
          <p:cNvSpPr txBox="1"/>
          <p:nvPr/>
        </p:nvSpPr>
        <p:spPr>
          <a:xfrm>
            <a:off x="544725" y="4458725"/>
            <a:ext cx="30000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333333"/>
                </a:solidFill>
                <a:highlight>
                  <a:srgbClr val="FFFFFF"/>
                </a:highlight>
              </a:rPr>
              <a:t>Physiology and body-composition of male and female athletes</a:t>
            </a:r>
            <a:endParaRPr dirty="0"/>
          </a:p>
        </p:txBody>
      </p:sp>
      <p:sp>
        <p:nvSpPr>
          <p:cNvPr id="387" name="Google Shape;387;p45"/>
          <p:cNvSpPr txBox="1"/>
          <p:nvPr/>
        </p:nvSpPr>
        <p:spPr>
          <a:xfrm>
            <a:off x="3285689" y="3104775"/>
            <a:ext cx="137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What is Bad?</a:t>
            </a:r>
            <a:endParaRPr>
              <a:latin typeface="Lato"/>
              <a:ea typeface="Lato"/>
              <a:cs typeface="Lato"/>
              <a:sym typeface="Lato"/>
            </a:endParaRPr>
          </a:p>
        </p:txBody>
      </p:sp>
      <p:pic>
        <p:nvPicPr>
          <p:cNvPr id="388" name="Google Shape;388;p45"/>
          <p:cNvPicPr preferRelativeResize="0"/>
          <p:nvPr/>
        </p:nvPicPr>
        <p:blipFill>
          <a:blip r:embed="rId4">
            <a:alphaModFix/>
          </a:blip>
          <a:stretch>
            <a:fillRect/>
          </a:stretch>
        </p:blipFill>
        <p:spPr>
          <a:xfrm>
            <a:off x="4844575" y="1922125"/>
            <a:ext cx="3772560" cy="2765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6"/>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Titles, captions, and tables</a:t>
            </a:r>
            <a:endParaRPr/>
          </a:p>
        </p:txBody>
      </p:sp>
      <p:sp>
        <p:nvSpPr>
          <p:cNvPr id="394" name="Google Shape;394;p46"/>
          <p:cNvSpPr txBox="1"/>
          <p:nvPr/>
        </p:nvSpPr>
        <p:spPr>
          <a:xfrm>
            <a:off x="729450" y="1456175"/>
            <a:ext cx="306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Figure titles and captions</a:t>
            </a:r>
            <a:endParaRPr sz="1800"/>
          </a:p>
        </p:txBody>
      </p:sp>
      <p:pic>
        <p:nvPicPr>
          <p:cNvPr id="395" name="Google Shape;395;p46"/>
          <p:cNvPicPr preferRelativeResize="0"/>
          <p:nvPr/>
        </p:nvPicPr>
        <p:blipFill>
          <a:blip r:embed="rId3">
            <a:alphaModFix/>
          </a:blip>
          <a:stretch>
            <a:fillRect/>
          </a:stretch>
        </p:blipFill>
        <p:spPr>
          <a:xfrm>
            <a:off x="541450" y="1961325"/>
            <a:ext cx="3761649" cy="2472525"/>
          </a:xfrm>
          <a:prstGeom prst="rect">
            <a:avLst/>
          </a:prstGeom>
          <a:noFill/>
          <a:ln>
            <a:noFill/>
          </a:ln>
        </p:spPr>
      </p:pic>
      <p:sp>
        <p:nvSpPr>
          <p:cNvPr id="396" name="Google Shape;396;p46"/>
          <p:cNvSpPr txBox="1"/>
          <p:nvPr/>
        </p:nvSpPr>
        <p:spPr>
          <a:xfrm>
            <a:off x="293615" y="4433850"/>
            <a:ext cx="4185233"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333333"/>
                </a:solidFill>
                <a:highlight>
                  <a:srgbClr val="FFFFFF"/>
                </a:highlight>
              </a:rPr>
              <a:t>Corruption and human development: The most developed countries experience the least corruption.</a:t>
            </a:r>
            <a:endParaRPr dirty="0"/>
          </a:p>
        </p:txBody>
      </p:sp>
      <p:pic>
        <p:nvPicPr>
          <p:cNvPr id="397" name="Google Shape;397;p46"/>
          <p:cNvPicPr preferRelativeResize="0"/>
          <p:nvPr/>
        </p:nvPicPr>
        <p:blipFill>
          <a:blip r:embed="rId4">
            <a:alphaModFix/>
          </a:blip>
          <a:stretch>
            <a:fillRect/>
          </a:stretch>
        </p:blipFill>
        <p:spPr>
          <a:xfrm>
            <a:off x="4478849" y="1961325"/>
            <a:ext cx="3917657" cy="2920825"/>
          </a:xfrm>
          <a:prstGeom prst="rect">
            <a:avLst/>
          </a:prstGeom>
          <a:noFill/>
          <a:ln>
            <a:noFill/>
          </a:ln>
        </p:spPr>
      </p:pic>
      <p:sp>
        <p:nvSpPr>
          <p:cNvPr id="398" name="Google Shape;398;p46"/>
          <p:cNvSpPr/>
          <p:nvPr/>
        </p:nvSpPr>
        <p:spPr>
          <a:xfrm>
            <a:off x="4478850" y="1875325"/>
            <a:ext cx="2420100" cy="461700"/>
          </a:xfrm>
          <a:prstGeom prst="flowChartConnector">
            <a:avLst/>
          </a:prstGeom>
          <a:no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6"/>
          <p:cNvSpPr txBox="1"/>
          <p:nvPr/>
        </p:nvSpPr>
        <p:spPr>
          <a:xfrm>
            <a:off x="6357400" y="1322825"/>
            <a:ext cx="280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Title integrated into the main display</a:t>
            </a:r>
            <a:endParaRPr>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7"/>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Titles, captions, and tables</a:t>
            </a:r>
            <a:endParaRPr/>
          </a:p>
        </p:txBody>
      </p:sp>
      <p:sp>
        <p:nvSpPr>
          <p:cNvPr id="405" name="Google Shape;405;p47"/>
          <p:cNvSpPr txBox="1"/>
          <p:nvPr/>
        </p:nvSpPr>
        <p:spPr>
          <a:xfrm>
            <a:off x="729450" y="1456175"/>
            <a:ext cx="306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Axis and legend titles</a:t>
            </a:r>
            <a:endParaRPr sz="1800"/>
          </a:p>
        </p:txBody>
      </p:sp>
      <p:pic>
        <p:nvPicPr>
          <p:cNvPr id="406" name="Google Shape;406;p47"/>
          <p:cNvPicPr preferRelativeResize="0"/>
          <p:nvPr/>
        </p:nvPicPr>
        <p:blipFill>
          <a:blip r:embed="rId3">
            <a:alphaModFix/>
          </a:blip>
          <a:stretch>
            <a:fillRect/>
          </a:stretch>
        </p:blipFill>
        <p:spPr>
          <a:xfrm>
            <a:off x="665875" y="2050250"/>
            <a:ext cx="3629450" cy="2479201"/>
          </a:xfrm>
          <a:prstGeom prst="rect">
            <a:avLst/>
          </a:prstGeom>
          <a:noFill/>
          <a:ln>
            <a:noFill/>
          </a:ln>
        </p:spPr>
      </p:pic>
      <p:sp>
        <p:nvSpPr>
          <p:cNvPr id="407" name="Google Shape;407;p47"/>
          <p:cNvSpPr txBox="1"/>
          <p:nvPr/>
        </p:nvSpPr>
        <p:spPr>
          <a:xfrm>
            <a:off x="729450" y="466182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33333"/>
                </a:solidFill>
                <a:highlight>
                  <a:srgbClr val="FFFFFF"/>
                </a:highlight>
              </a:rPr>
              <a:t>Head length versus body mass for 123 blue jays</a:t>
            </a:r>
            <a:endParaRPr/>
          </a:p>
        </p:txBody>
      </p:sp>
      <p:sp>
        <p:nvSpPr>
          <p:cNvPr id="408" name="Google Shape;408;p47"/>
          <p:cNvSpPr/>
          <p:nvPr/>
        </p:nvSpPr>
        <p:spPr>
          <a:xfrm>
            <a:off x="2349975" y="2085425"/>
            <a:ext cx="1618500" cy="171300"/>
          </a:xfrm>
          <a:prstGeom prst="rect">
            <a:avLst/>
          </a:prstGeom>
          <a:no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txBox="1"/>
          <p:nvPr/>
        </p:nvSpPr>
        <p:spPr>
          <a:xfrm>
            <a:off x="4948975" y="1626300"/>
            <a:ext cx="157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Legend title</a:t>
            </a:r>
            <a:endParaRPr dirty="0">
              <a:latin typeface="+mn-lt"/>
              <a:ea typeface="Lato"/>
              <a:cs typeface="Lato"/>
              <a:sym typeface="Lato"/>
            </a:endParaRPr>
          </a:p>
        </p:txBody>
      </p:sp>
      <p:cxnSp>
        <p:nvCxnSpPr>
          <p:cNvPr id="410" name="Google Shape;410;p47"/>
          <p:cNvCxnSpPr>
            <a:stCxn id="408" idx="3"/>
            <a:endCxn id="409" idx="1"/>
          </p:cNvCxnSpPr>
          <p:nvPr/>
        </p:nvCxnSpPr>
        <p:spPr>
          <a:xfrm rot="10800000" flipH="1">
            <a:off x="3968475" y="1826375"/>
            <a:ext cx="980400" cy="344700"/>
          </a:xfrm>
          <a:prstGeom prst="straightConnector1">
            <a:avLst/>
          </a:prstGeom>
          <a:noFill/>
          <a:ln w="9525" cap="flat" cmpd="sng">
            <a:solidFill>
              <a:srgbClr val="A61C00"/>
            </a:solidFill>
            <a:prstDash val="solid"/>
            <a:round/>
            <a:headEnd type="none" w="med" len="med"/>
            <a:tailEnd type="triangle" w="med" len="med"/>
          </a:ln>
        </p:spPr>
      </p:cxnSp>
      <p:pic>
        <p:nvPicPr>
          <p:cNvPr id="411" name="Google Shape;411;p47"/>
          <p:cNvPicPr preferRelativeResize="0"/>
          <p:nvPr/>
        </p:nvPicPr>
        <p:blipFill>
          <a:blip r:embed="rId4">
            <a:alphaModFix/>
          </a:blip>
          <a:stretch>
            <a:fillRect/>
          </a:stretch>
        </p:blipFill>
        <p:spPr>
          <a:xfrm>
            <a:off x="4416625" y="2365675"/>
            <a:ext cx="4076375" cy="2340751"/>
          </a:xfrm>
          <a:prstGeom prst="rect">
            <a:avLst/>
          </a:prstGeom>
          <a:noFill/>
          <a:ln>
            <a:noFill/>
          </a:ln>
        </p:spPr>
      </p:pic>
      <p:sp>
        <p:nvSpPr>
          <p:cNvPr id="412" name="Google Shape;412;p47"/>
          <p:cNvSpPr/>
          <p:nvPr/>
        </p:nvSpPr>
        <p:spPr>
          <a:xfrm>
            <a:off x="7859200" y="2956925"/>
            <a:ext cx="594900" cy="171300"/>
          </a:xfrm>
          <a:prstGeom prst="ellipse">
            <a:avLst/>
          </a:prstGeom>
          <a:no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7"/>
          <p:cNvSpPr txBox="1"/>
          <p:nvPr/>
        </p:nvSpPr>
        <p:spPr>
          <a:xfrm>
            <a:off x="7894875" y="2371650"/>
            <a:ext cx="117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Omitted</a:t>
            </a:r>
            <a:endParaRPr dirty="0">
              <a:latin typeface="+mn-lt"/>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8"/>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Directory of visualizations</a:t>
            </a:r>
            <a:endParaRPr dirty="0"/>
          </a:p>
        </p:txBody>
      </p:sp>
      <p:sp>
        <p:nvSpPr>
          <p:cNvPr id="419" name="Google Shape;419;p48"/>
          <p:cNvSpPr txBox="1"/>
          <p:nvPr/>
        </p:nvSpPr>
        <p:spPr>
          <a:xfrm>
            <a:off x="1273200" y="1740725"/>
            <a:ext cx="3298800" cy="2488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dirty="0"/>
              <a:t>Amounts</a:t>
            </a:r>
            <a:endParaRPr sz="1800" dirty="0"/>
          </a:p>
          <a:p>
            <a:pPr marL="457200" lvl="0" indent="-342900" algn="l" rtl="0">
              <a:spcBef>
                <a:spcPts val="1000"/>
              </a:spcBef>
              <a:spcAft>
                <a:spcPts val="0"/>
              </a:spcAft>
              <a:buSzPts val="1800"/>
              <a:buChar char="●"/>
            </a:pPr>
            <a:r>
              <a:rPr lang="en" sz="1800" dirty="0"/>
              <a:t>Distributions</a:t>
            </a:r>
            <a:endParaRPr sz="1800" dirty="0"/>
          </a:p>
          <a:p>
            <a:pPr marL="457200" lvl="0" indent="-342900" algn="l" rtl="0">
              <a:spcBef>
                <a:spcPts val="1000"/>
              </a:spcBef>
              <a:spcAft>
                <a:spcPts val="0"/>
              </a:spcAft>
              <a:buSzPts val="1800"/>
              <a:buChar char="●"/>
            </a:pPr>
            <a:r>
              <a:rPr lang="en" sz="1800" dirty="0"/>
              <a:t>Proportions</a:t>
            </a:r>
            <a:endParaRPr sz="1800" dirty="0"/>
          </a:p>
          <a:p>
            <a:pPr marL="457200" lvl="0" indent="-342900" algn="l" rtl="0">
              <a:spcBef>
                <a:spcPts val="1000"/>
              </a:spcBef>
              <a:spcAft>
                <a:spcPts val="0"/>
              </a:spcAft>
              <a:buSzPts val="1800"/>
              <a:buChar char="●"/>
            </a:pPr>
            <a:r>
              <a:rPr lang="en" sz="1800" dirty="0"/>
              <a:t>X-y relationships</a:t>
            </a:r>
            <a:endParaRPr sz="1800" dirty="0"/>
          </a:p>
          <a:p>
            <a:pPr marL="457200" lvl="0" indent="-342900" algn="l" rtl="0">
              <a:spcBef>
                <a:spcPts val="1000"/>
              </a:spcBef>
              <a:spcAft>
                <a:spcPts val="0"/>
              </a:spcAft>
              <a:buSzPts val="1800"/>
              <a:buChar char="●"/>
            </a:pPr>
            <a:r>
              <a:rPr lang="en" sz="1800" dirty="0"/>
              <a:t>Geospatial data</a:t>
            </a:r>
            <a:endParaRPr sz="1800" dirty="0"/>
          </a:p>
          <a:p>
            <a:pPr marL="457200" lvl="0" indent="-342900" algn="l" rtl="0">
              <a:spcBef>
                <a:spcPts val="1000"/>
              </a:spcBef>
              <a:spcAft>
                <a:spcPts val="1000"/>
              </a:spcAft>
              <a:buSzPts val="1800"/>
              <a:buChar char="●"/>
            </a:pPr>
            <a:r>
              <a:rPr lang="en" sz="1800" dirty="0"/>
              <a:t>Uncertainty</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751755" y="622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Arial"/>
                <a:ea typeface="Arial"/>
                <a:cs typeface="Arial"/>
                <a:sym typeface="Arial"/>
              </a:rPr>
              <a:t>Visualizing Data: Mapping data onto aesthetics</a:t>
            </a:r>
            <a:endParaRPr dirty="0">
              <a:latin typeface="Arial"/>
              <a:ea typeface="Arial"/>
              <a:cs typeface="Arial"/>
              <a:sym typeface="Arial"/>
            </a:endParaRPr>
          </a:p>
        </p:txBody>
      </p:sp>
      <p:pic>
        <p:nvPicPr>
          <p:cNvPr id="93" name="Google Shape;93;p14"/>
          <p:cNvPicPr preferRelativeResize="0"/>
          <p:nvPr/>
        </p:nvPicPr>
        <p:blipFill>
          <a:blip r:embed="rId3">
            <a:alphaModFix/>
          </a:blip>
          <a:stretch>
            <a:fillRect/>
          </a:stretch>
        </p:blipFill>
        <p:spPr>
          <a:xfrm>
            <a:off x="3019277" y="1580627"/>
            <a:ext cx="5778525" cy="2485475"/>
          </a:xfrm>
          <a:prstGeom prst="rect">
            <a:avLst/>
          </a:prstGeom>
          <a:noFill/>
          <a:ln>
            <a:noFill/>
          </a:ln>
        </p:spPr>
      </p:pic>
      <p:sp>
        <p:nvSpPr>
          <p:cNvPr id="94" name="Google Shape;94;p14"/>
          <p:cNvSpPr txBox="1"/>
          <p:nvPr/>
        </p:nvSpPr>
        <p:spPr>
          <a:xfrm>
            <a:off x="3155925" y="3932205"/>
            <a:ext cx="5360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rgbClr val="333333"/>
                </a:solidFill>
                <a:highlight>
                  <a:srgbClr val="FFFFFF"/>
                </a:highlight>
              </a:rPr>
              <a:t>Commonly used aesthetics in data visualization: position, shape, size, color, line width, line type. Some of these aesthetics can represent both continuous and discrete data (position, size, line width, color) while others can usually only represent discrete data (shape, line type)</a:t>
            </a:r>
            <a:endParaRPr dirty="0">
              <a:latin typeface="Lato"/>
              <a:ea typeface="Lato"/>
              <a:cs typeface="Lato"/>
              <a:sym typeface="Lato"/>
            </a:endParaRPr>
          </a:p>
        </p:txBody>
      </p:sp>
      <p:sp>
        <p:nvSpPr>
          <p:cNvPr id="2" name="TextBox 1">
            <a:extLst>
              <a:ext uri="{FF2B5EF4-FFF2-40B4-BE49-F238E27FC236}">
                <a16:creationId xmlns:a16="http://schemas.microsoft.com/office/drawing/2014/main" id="{A3F87283-A05A-B196-AD36-F800718E685C}"/>
              </a:ext>
            </a:extLst>
          </p:cNvPr>
          <p:cNvSpPr txBox="1"/>
          <p:nvPr/>
        </p:nvSpPr>
        <p:spPr>
          <a:xfrm>
            <a:off x="417030" y="1648420"/>
            <a:ext cx="2738895" cy="738664"/>
          </a:xfrm>
          <a:prstGeom prst="rect">
            <a:avLst/>
          </a:prstGeom>
          <a:noFill/>
        </p:spPr>
        <p:txBody>
          <a:bodyPr wrap="square" rtlCol="0">
            <a:spAutoFit/>
          </a:bodyPr>
          <a:lstStyle/>
          <a:p>
            <a:r>
              <a:rPr lang="en-US" dirty="0"/>
              <a:t>All data visualizations map data values into quantifiable features in the resulting graphs.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9"/>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Amounts</a:t>
            </a:r>
            <a:endParaRPr/>
          </a:p>
        </p:txBody>
      </p:sp>
      <p:pic>
        <p:nvPicPr>
          <p:cNvPr id="425" name="Google Shape;425;p49"/>
          <p:cNvPicPr preferRelativeResize="0"/>
          <p:nvPr/>
        </p:nvPicPr>
        <p:blipFill>
          <a:blip r:embed="rId3">
            <a:alphaModFix/>
          </a:blip>
          <a:stretch>
            <a:fillRect/>
          </a:stretch>
        </p:blipFill>
        <p:spPr>
          <a:xfrm>
            <a:off x="765375" y="1431300"/>
            <a:ext cx="3761500" cy="1308850"/>
          </a:xfrm>
          <a:prstGeom prst="rect">
            <a:avLst/>
          </a:prstGeom>
          <a:noFill/>
          <a:ln>
            <a:noFill/>
          </a:ln>
        </p:spPr>
      </p:pic>
      <p:pic>
        <p:nvPicPr>
          <p:cNvPr id="426" name="Google Shape;426;p49"/>
          <p:cNvPicPr preferRelativeResize="0"/>
          <p:nvPr/>
        </p:nvPicPr>
        <p:blipFill>
          <a:blip r:embed="rId4">
            <a:alphaModFix/>
          </a:blip>
          <a:stretch>
            <a:fillRect/>
          </a:stretch>
        </p:blipFill>
        <p:spPr>
          <a:xfrm>
            <a:off x="698725" y="3252275"/>
            <a:ext cx="7746550" cy="1465750"/>
          </a:xfrm>
          <a:prstGeom prst="rect">
            <a:avLst/>
          </a:prstGeom>
          <a:noFill/>
          <a:ln>
            <a:noFill/>
          </a:ln>
        </p:spPr>
      </p:pic>
      <p:sp>
        <p:nvSpPr>
          <p:cNvPr id="427" name="Google Shape;427;p49"/>
          <p:cNvSpPr txBox="1"/>
          <p:nvPr/>
        </p:nvSpPr>
        <p:spPr>
          <a:xfrm>
            <a:off x="4646000" y="1714500"/>
            <a:ext cx="1293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Visualizing amounts from one category</a:t>
            </a:r>
            <a:endParaRPr dirty="0">
              <a:latin typeface="+mn-lt"/>
              <a:ea typeface="Lato"/>
              <a:cs typeface="Lato"/>
              <a:sym typeface="Lato"/>
            </a:endParaRPr>
          </a:p>
        </p:txBody>
      </p:sp>
      <p:sp>
        <p:nvSpPr>
          <p:cNvPr id="428" name="Google Shape;428;p49"/>
          <p:cNvSpPr txBox="1"/>
          <p:nvPr/>
        </p:nvSpPr>
        <p:spPr>
          <a:xfrm>
            <a:off x="6567150" y="2571750"/>
            <a:ext cx="2296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Visualizing amounts from multiple categories</a:t>
            </a:r>
            <a:endParaRPr dirty="0">
              <a:latin typeface="+mn-lt"/>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Distributions</a:t>
            </a:r>
            <a:endParaRPr dirty="0">
              <a:latin typeface="+mn-lt"/>
            </a:endParaRPr>
          </a:p>
        </p:txBody>
      </p:sp>
      <p:pic>
        <p:nvPicPr>
          <p:cNvPr id="434" name="Google Shape;434;p50"/>
          <p:cNvPicPr preferRelativeResize="0"/>
          <p:nvPr/>
        </p:nvPicPr>
        <p:blipFill>
          <a:blip r:embed="rId3">
            <a:alphaModFix/>
          </a:blip>
          <a:stretch>
            <a:fillRect/>
          </a:stretch>
        </p:blipFill>
        <p:spPr>
          <a:xfrm>
            <a:off x="855925" y="1963800"/>
            <a:ext cx="6942874" cy="1506200"/>
          </a:xfrm>
          <a:prstGeom prst="rect">
            <a:avLst/>
          </a:prstGeom>
          <a:noFill/>
          <a:ln>
            <a:noFill/>
          </a:ln>
        </p:spPr>
      </p:pic>
      <p:sp>
        <p:nvSpPr>
          <p:cNvPr id="435" name="Google Shape;435;p50"/>
          <p:cNvSpPr txBox="1"/>
          <p:nvPr/>
        </p:nvSpPr>
        <p:spPr>
          <a:xfrm>
            <a:off x="810650" y="1362675"/>
            <a:ext cx="440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Visualizing one distribution</a:t>
            </a:r>
            <a:endParaRPr/>
          </a:p>
        </p:txBody>
      </p:sp>
      <p:sp>
        <p:nvSpPr>
          <p:cNvPr id="436" name="Google Shape;436;p50"/>
          <p:cNvSpPr/>
          <p:nvPr/>
        </p:nvSpPr>
        <p:spPr>
          <a:xfrm>
            <a:off x="810650" y="1963800"/>
            <a:ext cx="3423300" cy="1552800"/>
          </a:xfrm>
          <a:prstGeom prst="rect">
            <a:avLst/>
          </a:prstGeom>
          <a:noFill/>
          <a:ln w="9525" cap="flat" cmpd="sng">
            <a:solidFill>
              <a:srgbClr val="85200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0"/>
          <p:cNvSpPr/>
          <p:nvPr/>
        </p:nvSpPr>
        <p:spPr>
          <a:xfrm>
            <a:off x="4278875" y="1963800"/>
            <a:ext cx="3423300" cy="1552800"/>
          </a:xfrm>
          <a:prstGeom prst="rect">
            <a:avLst/>
          </a:prstGeom>
          <a:noFill/>
          <a:ln w="9525" cap="flat" cmpd="sng">
            <a:solidFill>
              <a:srgbClr val="85200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0"/>
          <p:cNvSpPr txBox="1"/>
          <p:nvPr/>
        </p:nvSpPr>
        <p:spPr>
          <a:xfrm>
            <a:off x="810650" y="3619250"/>
            <a:ext cx="3423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Intuitive but require arbitrary parameter choices and can be misleading</a:t>
            </a:r>
            <a:endParaRPr dirty="0"/>
          </a:p>
        </p:txBody>
      </p:sp>
      <p:sp>
        <p:nvSpPr>
          <p:cNvPr id="439" name="Google Shape;439;p50"/>
          <p:cNvSpPr txBox="1"/>
          <p:nvPr/>
        </p:nvSpPr>
        <p:spPr>
          <a:xfrm>
            <a:off x="4286775" y="3627581"/>
            <a:ext cx="3423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Cumulative densities and quantile-quantile (q-q) plots represent the data faithfully but difficult to interpret</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1"/>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Distributions</a:t>
            </a:r>
            <a:endParaRPr dirty="0">
              <a:latin typeface="+mn-lt"/>
            </a:endParaRPr>
          </a:p>
        </p:txBody>
      </p:sp>
      <p:sp>
        <p:nvSpPr>
          <p:cNvPr id="445" name="Google Shape;445;p51"/>
          <p:cNvSpPr txBox="1"/>
          <p:nvPr/>
        </p:nvSpPr>
        <p:spPr>
          <a:xfrm>
            <a:off x="810650" y="1362675"/>
            <a:ext cx="440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Visualizing multiple distribution</a:t>
            </a:r>
            <a:endParaRPr/>
          </a:p>
        </p:txBody>
      </p:sp>
      <p:pic>
        <p:nvPicPr>
          <p:cNvPr id="446" name="Google Shape;446;p51"/>
          <p:cNvPicPr preferRelativeResize="0"/>
          <p:nvPr/>
        </p:nvPicPr>
        <p:blipFill>
          <a:blip r:embed="rId3">
            <a:alphaModFix/>
          </a:blip>
          <a:stretch>
            <a:fillRect/>
          </a:stretch>
        </p:blipFill>
        <p:spPr>
          <a:xfrm>
            <a:off x="896475" y="1762875"/>
            <a:ext cx="4153125" cy="2052050"/>
          </a:xfrm>
          <a:prstGeom prst="rect">
            <a:avLst/>
          </a:prstGeom>
          <a:noFill/>
          <a:ln>
            <a:noFill/>
          </a:ln>
        </p:spPr>
      </p:pic>
      <p:sp>
        <p:nvSpPr>
          <p:cNvPr id="447" name="Google Shape;447;p51"/>
          <p:cNvSpPr txBox="1"/>
          <p:nvPr/>
        </p:nvSpPr>
        <p:spPr>
          <a:xfrm>
            <a:off x="5305425" y="1889300"/>
            <a:ext cx="359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Overall shifts among distributions in multiple distributions</a:t>
            </a:r>
            <a:endParaRPr>
              <a:latin typeface="Lato"/>
              <a:ea typeface="Lato"/>
              <a:cs typeface="Lato"/>
              <a:sym typeface="Lato"/>
            </a:endParaRPr>
          </a:p>
        </p:txBody>
      </p:sp>
      <p:sp>
        <p:nvSpPr>
          <p:cNvPr id="448" name="Google Shape;448;p51"/>
          <p:cNvSpPr txBox="1"/>
          <p:nvPr/>
        </p:nvSpPr>
        <p:spPr>
          <a:xfrm>
            <a:off x="4650075" y="2907225"/>
            <a:ext cx="4333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Stacked plot and overlapping densities are useful for in-depth comparison of smaller number of distributions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Ridgeline plots are useful for large numbers of distributions</a:t>
            </a:r>
            <a:endParaRPr>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2"/>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Proportions</a:t>
            </a:r>
            <a:endParaRPr dirty="0">
              <a:latin typeface="+mn-lt"/>
            </a:endParaRPr>
          </a:p>
        </p:txBody>
      </p:sp>
      <p:pic>
        <p:nvPicPr>
          <p:cNvPr id="454" name="Google Shape;454;p52"/>
          <p:cNvPicPr preferRelativeResize="0"/>
          <p:nvPr/>
        </p:nvPicPr>
        <p:blipFill>
          <a:blip r:embed="rId3">
            <a:alphaModFix/>
          </a:blip>
          <a:stretch>
            <a:fillRect/>
          </a:stretch>
        </p:blipFill>
        <p:spPr>
          <a:xfrm>
            <a:off x="861875" y="1572975"/>
            <a:ext cx="5993575" cy="1476150"/>
          </a:xfrm>
          <a:prstGeom prst="rect">
            <a:avLst/>
          </a:prstGeom>
          <a:noFill/>
          <a:ln>
            <a:noFill/>
          </a:ln>
        </p:spPr>
      </p:pic>
      <p:pic>
        <p:nvPicPr>
          <p:cNvPr id="455" name="Google Shape;455;p52"/>
          <p:cNvPicPr preferRelativeResize="0"/>
          <p:nvPr/>
        </p:nvPicPr>
        <p:blipFill>
          <a:blip r:embed="rId4">
            <a:alphaModFix/>
          </a:blip>
          <a:stretch>
            <a:fillRect/>
          </a:stretch>
        </p:blipFill>
        <p:spPr>
          <a:xfrm>
            <a:off x="836775" y="3224675"/>
            <a:ext cx="6043774" cy="1436425"/>
          </a:xfrm>
          <a:prstGeom prst="rect">
            <a:avLst/>
          </a:prstGeom>
          <a:noFill/>
          <a:ln>
            <a:noFill/>
          </a:ln>
        </p:spPr>
      </p:pic>
      <p:sp>
        <p:nvSpPr>
          <p:cNvPr id="456" name="Google Shape;456;p52"/>
          <p:cNvSpPr txBox="1"/>
          <p:nvPr/>
        </p:nvSpPr>
        <p:spPr>
          <a:xfrm>
            <a:off x="7055925" y="2089775"/>
            <a:ext cx="1858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Single set  of proportion</a:t>
            </a:r>
            <a:endParaRPr dirty="0">
              <a:latin typeface="Lato"/>
              <a:ea typeface="Lato"/>
              <a:cs typeface="Lato"/>
              <a:sym typeface="Lato"/>
            </a:endParaRPr>
          </a:p>
        </p:txBody>
      </p:sp>
      <p:sp>
        <p:nvSpPr>
          <p:cNvPr id="457" name="Google Shape;457;p52"/>
          <p:cNvSpPr txBox="1"/>
          <p:nvPr/>
        </p:nvSpPr>
        <p:spPr>
          <a:xfrm>
            <a:off x="7123500" y="3576225"/>
            <a:ext cx="1858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Multiple sets of proportions</a:t>
            </a:r>
            <a:endParaRPr>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3"/>
          <p:cNvSpPr txBox="1">
            <a:spLocks noGrp="1"/>
          </p:cNvSpPr>
          <p:nvPr>
            <p:ph type="title"/>
          </p:nvPr>
        </p:nvSpPr>
        <p:spPr>
          <a:xfrm>
            <a:off x="765375" y="5922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mn-lt"/>
              </a:rPr>
              <a:t>Distributions</a:t>
            </a:r>
            <a:endParaRPr dirty="0">
              <a:latin typeface="+mn-lt"/>
            </a:endParaRPr>
          </a:p>
        </p:txBody>
      </p:sp>
      <p:pic>
        <p:nvPicPr>
          <p:cNvPr id="463" name="Google Shape;463;p53"/>
          <p:cNvPicPr preferRelativeResize="0"/>
          <p:nvPr/>
        </p:nvPicPr>
        <p:blipFill>
          <a:blip r:embed="rId3">
            <a:alphaModFix/>
          </a:blip>
          <a:stretch>
            <a:fillRect/>
          </a:stretch>
        </p:blipFill>
        <p:spPr>
          <a:xfrm>
            <a:off x="1296400" y="1696300"/>
            <a:ext cx="4819650" cy="1552575"/>
          </a:xfrm>
          <a:prstGeom prst="rect">
            <a:avLst/>
          </a:prstGeom>
          <a:noFill/>
          <a:ln>
            <a:noFill/>
          </a:ln>
        </p:spPr>
      </p:pic>
      <p:sp>
        <p:nvSpPr>
          <p:cNvPr id="464" name="Google Shape;464;p53"/>
          <p:cNvSpPr txBox="1"/>
          <p:nvPr/>
        </p:nvSpPr>
        <p:spPr>
          <a:xfrm>
            <a:off x="649700" y="3385850"/>
            <a:ext cx="6868800" cy="1293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rgbClr val="333333"/>
              </a:buClr>
              <a:buSzPts val="1200"/>
              <a:buChar char="●"/>
            </a:pPr>
            <a:r>
              <a:rPr lang="en" sz="1200" b="1">
                <a:solidFill>
                  <a:srgbClr val="333333"/>
                </a:solidFill>
                <a:highlight>
                  <a:srgbClr val="FFFFFF"/>
                </a:highlight>
              </a:rPr>
              <a:t>Mosaic plots </a:t>
            </a:r>
            <a:r>
              <a:rPr lang="en" sz="1200">
                <a:solidFill>
                  <a:srgbClr val="333333"/>
                </a:solidFill>
                <a:highlight>
                  <a:srgbClr val="FFFFFF"/>
                </a:highlight>
              </a:rPr>
              <a:t>assume that every level of one grouping variable can be combined with every level of another grouping variable, whereas treemaps do not make such an assumption.</a:t>
            </a:r>
            <a:endParaRPr sz="1200">
              <a:solidFill>
                <a:srgbClr val="333333"/>
              </a:solidFill>
              <a:highlight>
                <a:srgbClr val="FFFFFF"/>
              </a:highlight>
            </a:endParaRPr>
          </a:p>
          <a:p>
            <a:pPr marL="457200" lvl="0" indent="-304800" algn="l" rtl="0">
              <a:spcBef>
                <a:spcPts val="0"/>
              </a:spcBef>
              <a:spcAft>
                <a:spcPts val="0"/>
              </a:spcAft>
              <a:buClr>
                <a:srgbClr val="333333"/>
              </a:buClr>
              <a:buSzPts val="1200"/>
              <a:buChar char="●"/>
            </a:pPr>
            <a:r>
              <a:rPr lang="en" sz="1200" b="1">
                <a:solidFill>
                  <a:srgbClr val="333333"/>
                </a:solidFill>
                <a:highlight>
                  <a:srgbClr val="FFFFFF"/>
                </a:highlight>
              </a:rPr>
              <a:t>Treemaps</a:t>
            </a:r>
            <a:r>
              <a:rPr lang="en" sz="1200">
                <a:solidFill>
                  <a:srgbClr val="333333"/>
                </a:solidFill>
                <a:highlight>
                  <a:srgbClr val="FFFFFF"/>
                </a:highlight>
              </a:rPr>
              <a:t> work well even if the subdivisions of one group are entirely distinct from the subdivisions of another.</a:t>
            </a:r>
            <a:endParaRPr sz="1200">
              <a:solidFill>
                <a:srgbClr val="333333"/>
              </a:solidFill>
              <a:highlight>
                <a:srgbClr val="FFFFFF"/>
              </a:highlight>
            </a:endParaRPr>
          </a:p>
          <a:p>
            <a:pPr marL="457200" lvl="0" indent="-304800" algn="l" rtl="0">
              <a:spcBef>
                <a:spcPts val="0"/>
              </a:spcBef>
              <a:spcAft>
                <a:spcPts val="0"/>
              </a:spcAft>
              <a:buClr>
                <a:srgbClr val="333333"/>
              </a:buClr>
              <a:buSzPts val="1200"/>
              <a:buChar char="●"/>
            </a:pPr>
            <a:r>
              <a:rPr lang="en" sz="1200" b="1">
                <a:solidFill>
                  <a:srgbClr val="333333"/>
                </a:solidFill>
                <a:highlight>
                  <a:srgbClr val="FFFFFF"/>
                </a:highlight>
              </a:rPr>
              <a:t>Parallel sets</a:t>
            </a:r>
            <a:r>
              <a:rPr lang="en" sz="1200">
                <a:solidFill>
                  <a:srgbClr val="333333"/>
                </a:solidFill>
                <a:highlight>
                  <a:srgbClr val="FFFFFF"/>
                </a:highlight>
              </a:rPr>
              <a:t> work better than either mosaic plots or treemaps when there are more than two grouping variables.</a:t>
            </a:r>
            <a:endParaRPr sz="1200">
              <a:solidFill>
                <a:srgbClr val="333333"/>
              </a:solidFill>
              <a:highlight>
                <a:srgbClr val="FFFF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769510" y="417936"/>
            <a:ext cx="7688700" cy="5352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3800"/>
              </a:spcBef>
              <a:spcAft>
                <a:spcPts val="0"/>
              </a:spcAft>
              <a:buNone/>
            </a:pPr>
            <a:r>
              <a:rPr lang="en" sz="3000" dirty="0">
                <a:solidFill>
                  <a:srgbClr val="333333"/>
                </a:solidFill>
                <a:highlight>
                  <a:srgbClr val="FFFFFF"/>
                </a:highlight>
                <a:latin typeface="Arial"/>
                <a:ea typeface="Arial"/>
                <a:cs typeface="Arial"/>
                <a:sym typeface="Arial"/>
              </a:rPr>
              <a:t> </a:t>
            </a:r>
            <a:endParaRPr sz="3000" dirty="0">
              <a:solidFill>
                <a:srgbClr val="333333"/>
              </a:solidFill>
              <a:highlight>
                <a:srgbClr val="FFFFFF"/>
              </a:highlight>
              <a:latin typeface="Arial"/>
              <a:ea typeface="Arial"/>
              <a:cs typeface="Arial"/>
              <a:sym typeface="Arial"/>
            </a:endParaRPr>
          </a:p>
          <a:p>
            <a:pPr marL="0" lvl="0" indent="0" algn="l" rtl="0">
              <a:spcBef>
                <a:spcPts val="2600"/>
              </a:spcBef>
              <a:spcAft>
                <a:spcPts val="0"/>
              </a:spcAft>
              <a:buNone/>
            </a:pPr>
            <a:endParaRPr dirty="0"/>
          </a:p>
        </p:txBody>
      </p:sp>
      <p:pic>
        <p:nvPicPr>
          <p:cNvPr id="470" name="Google Shape;470;p54"/>
          <p:cNvPicPr preferRelativeResize="0"/>
          <p:nvPr/>
        </p:nvPicPr>
        <p:blipFill>
          <a:blip r:embed="rId3">
            <a:alphaModFix/>
          </a:blip>
          <a:stretch>
            <a:fillRect/>
          </a:stretch>
        </p:blipFill>
        <p:spPr>
          <a:xfrm>
            <a:off x="846425" y="1518900"/>
            <a:ext cx="6448425" cy="1533525"/>
          </a:xfrm>
          <a:prstGeom prst="rect">
            <a:avLst/>
          </a:prstGeom>
          <a:noFill/>
          <a:ln>
            <a:noFill/>
          </a:ln>
        </p:spPr>
      </p:pic>
      <p:sp>
        <p:nvSpPr>
          <p:cNvPr id="471" name="Google Shape;471;p54"/>
          <p:cNvSpPr txBox="1"/>
          <p:nvPr/>
        </p:nvSpPr>
        <p:spPr>
          <a:xfrm>
            <a:off x="909975" y="3161675"/>
            <a:ext cx="1349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Relationships between two variables</a:t>
            </a:r>
            <a:endParaRPr dirty="0">
              <a:latin typeface="+mn-lt"/>
              <a:ea typeface="Lato"/>
              <a:cs typeface="Lato"/>
              <a:sym typeface="Lato"/>
            </a:endParaRPr>
          </a:p>
        </p:txBody>
      </p:sp>
      <p:sp>
        <p:nvSpPr>
          <p:cNvPr id="472" name="Google Shape;472;p54"/>
          <p:cNvSpPr txBox="1"/>
          <p:nvPr/>
        </p:nvSpPr>
        <p:spPr>
          <a:xfrm>
            <a:off x="2566075" y="3161675"/>
            <a:ext cx="134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Mapping one variable into size with three variables</a:t>
            </a:r>
            <a:endParaRPr dirty="0">
              <a:latin typeface="+mn-lt"/>
              <a:ea typeface="Lato"/>
              <a:cs typeface="Lato"/>
              <a:sym typeface="Lato"/>
            </a:endParaRPr>
          </a:p>
        </p:txBody>
      </p:sp>
      <p:sp>
        <p:nvSpPr>
          <p:cNvPr id="473" name="Google Shape;473;p54"/>
          <p:cNvSpPr txBox="1"/>
          <p:nvPr/>
        </p:nvSpPr>
        <p:spPr>
          <a:xfrm>
            <a:off x="4252125" y="3183900"/>
            <a:ext cx="134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X, y variables are measured with the same units</a:t>
            </a:r>
            <a:endParaRPr dirty="0">
              <a:latin typeface="+mn-lt"/>
              <a:ea typeface="Lato"/>
              <a:cs typeface="Lato"/>
              <a:sym typeface="Lato"/>
            </a:endParaRPr>
          </a:p>
        </p:txBody>
      </p:sp>
      <p:sp>
        <p:nvSpPr>
          <p:cNvPr id="474" name="Google Shape;474;p54"/>
          <p:cNvSpPr txBox="1"/>
          <p:nvPr/>
        </p:nvSpPr>
        <p:spPr>
          <a:xfrm>
            <a:off x="5861975" y="3161675"/>
            <a:ext cx="1349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X, y variables connected by straight lines</a:t>
            </a:r>
            <a:endParaRPr dirty="0">
              <a:latin typeface="+mn-lt"/>
              <a:ea typeface="Lato"/>
              <a:cs typeface="Lato"/>
              <a:sym typeface="Lato"/>
            </a:endParaRPr>
          </a:p>
        </p:txBody>
      </p:sp>
      <p:sp>
        <p:nvSpPr>
          <p:cNvPr id="2" name="Google Shape;462;p53">
            <a:extLst>
              <a:ext uri="{FF2B5EF4-FFF2-40B4-BE49-F238E27FC236}">
                <a16:creationId xmlns:a16="http://schemas.microsoft.com/office/drawing/2014/main" id="{AE6FCAEF-E318-CA3E-85B2-11D1EC7DD64C}"/>
              </a:ext>
            </a:extLst>
          </p:cNvPr>
          <p:cNvSpPr txBox="1">
            <a:spLocks/>
          </p:cNvSpPr>
          <p:nvPr/>
        </p:nvSpPr>
        <p:spPr>
          <a:xfrm>
            <a:off x="808718" y="652396"/>
            <a:ext cx="768870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 sz="2800" i="1" dirty="0">
                <a:solidFill>
                  <a:srgbClr val="333333"/>
                </a:solidFill>
                <a:highlight>
                  <a:srgbClr val="FFFFFF"/>
                </a:highlight>
                <a:latin typeface="Arial"/>
                <a:ea typeface="Arial"/>
                <a:cs typeface="Arial"/>
                <a:sym typeface="Arial"/>
              </a:rPr>
              <a:t>X</a:t>
            </a:r>
            <a:r>
              <a:rPr lang="en" sz="2800" dirty="0">
                <a:solidFill>
                  <a:srgbClr val="333333"/>
                </a:solidFill>
                <a:highlight>
                  <a:srgbClr val="FFFFFF"/>
                </a:highlight>
                <a:latin typeface="Arial"/>
                <a:ea typeface="Arial"/>
                <a:cs typeface="Arial"/>
                <a:sym typeface="Arial"/>
              </a:rPr>
              <a:t>–</a:t>
            </a:r>
            <a:r>
              <a:rPr lang="en" sz="2800" i="1" dirty="0">
                <a:solidFill>
                  <a:srgbClr val="333333"/>
                </a:solidFill>
                <a:highlight>
                  <a:srgbClr val="FFFFFF"/>
                </a:highlight>
                <a:latin typeface="Arial"/>
                <a:ea typeface="Arial"/>
                <a:cs typeface="Arial"/>
                <a:sym typeface="Arial"/>
              </a:rPr>
              <a:t>y</a:t>
            </a:r>
            <a:r>
              <a:rPr lang="en" sz="2800" dirty="0">
                <a:solidFill>
                  <a:srgbClr val="333333"/>
                </a:solidFill>
                <a:highlight>
                  <a:srgbClr val="FFFFFF"/>
                </a:highlight>
                <a:latin typeface="Arial"/>
                <a:ea typeface="Arial"/>
                <a:cs typeface="Arial"/>
                <a:sym typeface="Arial"/>
              </a:rPr>
              <a:t> relationships</a:t>
            </a:r>
            <a:endParaRPr lang="en-US" dirty="0">
              <a:latin typeface="+mn-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80" name="Google Shape;480;p55"/>
          <p:cNvPicPr preferRelativeResize="0"/>
          <p:nvPr/>
        </p:nvPicPr>
        <p:blipFill>
          <a:blip r:embed="rId3">
            <a:alphaModFix/>
          </a:blip>
          <a:stretch>
            <a:fillRect/>
          </a:stretch>
        </p:blipFill>
        <p:spPr>
          <a:xfrm>
            <a:off x="843600" y="1492900"/>
            <a:ext cx="6419850" cy="1571625"/>
          </a:xfrm>
          <a:prstGeom prst="rect">
            <a:avLst/>
          </a:prstGeom>
          <a:noFill/>
          <a:ln>
            <a:noFill/>
          </a:ln>
        </p:spPr>
      </p:pic>
      <p:pic>
        <p:nvPicPr>
          <p:cNvPr id="481" name="Google Shape;481;p55"/>
          <p:cNvPicPr preferRelativeResize="0"/>
          <p:nvPr/>
        </p:nvPicPr>
        <p:blipFill>
          <a:blip r:embed="rId4">
            <a:alphaModFix/>
          </a:blip>
          <a:stretch>
            <a:fillRect/>
          </a:stretch>
        </p:blipFill>
        <p:spPr>
          <a:xfrm>
            <a:off x="843600" y="3270900"/>
            <a:ext cx="4800600" cy="1514475"/>
          </a:xfrm>
          <a:prstGeom prst="rect">
            <a:avLst/>
          </a:prstGeom>
          <a:noFill/>
          <a:ln>
            <a:noFill/>
          </a:ln>
        </p:spPr>
      </p:pic>
      <p:sp>
        <p:nvSpPr>
          <p:cNvPr id="4" name="Google Shape;462;p53">
            <a:extLst>
              <a:ext uri="{FF2B5EF4-FFF2-40B4-BE49-F238E27FC236}">
                <a16:creationId xmlns:a16="http://schemas.microsoft.com/office/drawing/2014/main" id="{20CEA9C6-E925-F346-F976-B5BF2732B0BD}"/>
              </a:ext>
            </a:extLst>
          </p:cNvPr>
          <p:cNvSpPr txBox="1">
            <a:spLocks/>
          </p:cNvSpPr>
          <p:nvPr/>
        </p:nvSpPr>
        <p:spPr>
          <a:xfrm>
            <a:off x="808718" y="652396"/>
            <a:ext cx="768870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 sz="2800" i="1" dirty="0">
                <a:solidFill>
                  <a:srgbClr val="333333"/>
                </a:solidFill>
                <a:highlight>
                  <a:srgbClr val="FFFFFF"/>
                </a:highlight>
                <a:latin typeface="Arial"/>
                <a:ea typeface="Arial"/>
                <a:cs typeface="Arial"/>
                <a:sym typeface="Arial"/>
              </a:rPr>
              <a:t>X</a:t>
            </a:r>
            <a:r>
              <a:rPr lang="en" sz="2800" dirty="0">
                <a:solidFill>
                  <a:srgbClr val="333333"/>
                </a:solidFill>
                <a:highlight>
                  <a:srgbClr val="FFFFFF"/>
                </a:highlight>
                <a:latin typeface="Arial"/>
                <a:ea typeface="Arial"/>
                <a:cs typeface="Arial"/>
                <a:sym typeface="Arial"/>
              </a:rPr>
              <a:t>–</a:t>
            </a:r>
            <a:r>
              <a:rPr lang="en" sz="2800" i="1" dirty="0">
                <a:solidFill>
                  <a:srgbClr val="333333"/>
                </a:solidFill>
                <a:highlight>
                  <a:srgbClr val="FFFFFF"/>
                </a:highlight>
                <a:latin typeface="Arial"/>
                <a:ea typeface="Arial"/>
                <a:cs typeface="Arial"/>
                <a:sym typeface="Arial"/>
              </a:rPr>
              <a:t>y</a:t>
            </a:r>
            <a:r>
              <a:rPr lang="en" sz="2800" dirty="0">
                <a:solidFill>
                  <a:srgbClr val="333333"/>
                </a:solidFill>
                <a:highlight>
                  <a:srgbClr val="FFFFFF"/>
                </a:highlight>
                <a:latin typeface="Arial"/>
                <a:ea typeface="Arial"/>
                <a:cs typeface="Arial"/>
                <a:sym typeface="Arial"/>
              </a:rPr>
              <a:t> relationships</a:t>
            </a:r>
            <a:endParaRPr lang="en-US" dirty="0">
              <a:latin typeface="+mn-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7" name="Google Shape;487;p56"/>
          <p:cNvPicPr preferRelativeResize="0"/>
          <p:nvPr/>
        </p:nvPicPr>
        <p:blipFill>
          <a:blip r:embed="rId3">
            <a:alphaModFix/>
          </a:blip>
          <a:stretch>
            <a:fillRect/>
          </a:stretch>
        </p:blipFill>
        <p:spPr>
          <a:xfrm>
            <a:off x="1124050" y="1943075"/>
            <a:ext cx="6419850" cy="1552575"/>
          </a:xfrm>
          <a:prstGeom prst="rect">
            <a:avLst/>
          </a:prstGeom>
          <a:noFill/>
          <a:ln>
            <a:noFill/>
          </a:ln>
        </p:spPr>
      </p:pic>
      <p:sp>
        <p:nvSpPr>
          <p:cNvPr id="4" name="Google Shape;462;p53">
            <a:extLst>
              <a:ext uri="{FF2B5EF4-FFF2-40B4-BE49-F238E27FC236}">
                <a16:creationId xmlns:a16="http://schemas.microsoft.com/office/drawing/2014/main" id="{9241EB3D-BEDF-5B9F-0AAC-A7DAEAC34A96}"/>
              </a:ext>
            </a:extLst>
          </p:cNvPr>
          <p:cNvSpPr txBox="1">
            <a:spLocks/>
          </p:cNvSpPr>
          <p:nvPr/>
        </p:nvSpPr>
        <p:spPr>
          <a:xfrm>
            <a:off x="808718" y="652396"/>
            <a:ext cx="768870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 sz="2800" dirty="0">
                <a:solidFill>
                  <a:srgbClr val="333333"/>
                </a:solidFill>
                <a:highlight>
                  <a:srgbClr val="FFFFFF"/>
                </a:highlight>
                <a:latin typeface="Arial"/>
                <a:ea typeface="Arial"/>
                <a:cs typeface="Arial"/>
                <a:sym typeface="Arial"/>
              </a:rPr>
              <a:t>Geospatial data</a:t>
            </a:r>
            <a:endParaRPr lang="en-US" dirty="0">
              <a:latin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3" name="Google Shape;493;p57"/>
          <p:cNvPicPr preferRelativeResize="0"/>
          <p:nvPr/>
        </p:nvPicPr>
        <p:blipFill>
          <a:blip r:embed="rId3">
            <a:alphaModFix/>
          </a:blip>
          <a:stretch>
            <a:fillRect/>
          </a:stretch>
        </p:blipFill>
        <p:spPr>
          <a:xfrm>
            <a:off x="1266600" y="1596050"/>
            <a:ext cx="6486525" cy="1600200"/>
          </a:xfrm>
          <a:prstGeom prst="rect">
            <a:avLst/>
          </a:prstGeom>
          <a:noFill/>
          <a:ln>
            <a:noFill/>
          </a:ln>
        </p:spPr>
      </p:pic>
      <p:sp>
        <p:nvSpPr>
          <p:cNvPr id="494" name="Google Shape;494;p57"/>
          <p:cNvSpPr txBox="1"/>
          <p:nvPr/>
        </p:nvSpPr>
        <p:spPr>
          <a:xfrm>
            <a:off x="608400" y="3315900"/>
            <a:ext cx="79272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dirty="0">
                <a:latin typeface="+mn-lt"/>
                <a:ea typeface="Lato"/>
                <a:cs typeface="Lato"/>
                <a:sym typeface="Lato"/>
              </a:rPr>
              <a:t>Error bars are graphical representations of variability of data and used on graphs to indicate the error or uncertainty in a reported measurement.</a:t>
            </a:r>
            <a:endParaRPr dirty="0">
              <a:latin typeface="+mn-lt"/>
              <a:ea typeface="Lato"/>
              <a:cs typeface="Lato"/>
              <a:sym typeface="Lato"/>
            </a:endParaRPr>
          </a:p>
          <a:p>
            <a:pPr marL="457200" lvl="0" indent="-317500" algn="l" rtl="0">
              <a:spcBef>
                <a:spcPts val="0"/>
              </a:spcBef>
              <a:spcAft>
                <a:spcPts val="0"/>
              </a:spcAft>
              <a:buSzPts val="1400"/>
              <a:buFont typeface="Lato"/>
              <a:buChar char="●"/>
            </a:pPr>
            <a:r>
              <a:rPr lang="en" dirty="0">
                <a:latin typeface="+mn-lt"/>
                <a:ea typeface="Lato"/>
                <a:cs typeface="Lato"/>
                <a:sym typeface="Lato"/>
              </a:rPr>
              <a:t>Error bars often represent one standard deviation of uncertainty, one standard error, or a particular confidence interval.</a:t>
            </a:r>
            <a:endParaRPr dirty="0">
              <a:latin typeface="+mn-lt"/>
              <a:ea typeface="Lato"/>
              <a:cs typeface="Lato"/>
              <a:sym typeface="Lato"/>
            </a:endParaRPr>
          </a:p>
          <a:p>
            <a:pPr marL="457200" lvl="0" indent="-317500" algn="l" rtl="0">
              <a:spcBef>
                <a:spcPts val="0"/>
              </a:spcBef>
              <a:spcAft>
                <a:spcPts val="0"/>
              </a:spcAft>
              <a:buSzPts val="1400"/>
              <a:buFont typeface="Lato"/>
              <a:buChar char="●"/>
            </a:pPr>
            <a:r>
              <a:rPr lang="en" dirty="0">
                <a:latin typeface="+mn-lt"/>
                <a:ea typeface="Lato"/>
                <a:cs typeface="Lato"/>
                <a:sym typeface="Lato"/>
              </a:rPr>
              <a:t>A short Error Bar shows that values are concentrated, a long Error Bar would indicate that the values are more spread out and less reliable</a:t>
            </a:r>
            <a:endParaRPr dirty="0">
              <a:latin typeface="+mn-lt"/>
              <a:ea typeface="Lato"/>
              <a:cs typeface="Lato"/>
              <a:sym typeface="Lato"/>
            </a:endParaRPr>
          </a:p>
        </p:txBody>
      </p:sp>
      <p:sp>
        <p:nvSpPr>
          <p:cNvPr id="2" name="Google Shape;462;p53">
            <a:extLst>
              <a:ext uri="{FF2B5EF4-FFF2-40B4-BE49-F238E27FC236}">
                <a16:creationId xmlns:a16="http://schemas.microsoft.com/office/drawing/2014/main" id="{46B6A1C4-5DCF-D924-7CAB-3596201D1845}"/>
              </a:ext>
            </a:extLst>
          </p:cNvPr>
          <p:cNvSpPr txBox="1">
            <a:spLocks/>
          </p:cNvSpPr>
          <p:nvPr/>
        </p:nvSpPr>
        <p:spPr>
          <a:xfrm>
            <a:off x="808718" y="652396"/>
            <a:ext cx="768870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 sz="2800" dirty="0">
                <a:solidFill>
                  <a:srgbClr val="333333"/>
                </a:solidFill>
                <a:highlight>
                  <a:srgbClr val="FFFFFF"/>
                </a:highlight>
                <a:latin typeface="Arial"/>
                <a:ea typeface="Arial"/>
                <a:cs typeface="Arial"/>
                <a:sym typeface="Arial"/>
              </a:rPr>
              <a:t>Uncertainty</a:t>
            </a:r>
            <a:endParaRPr lang="en-US" dirty="0">
              <a:latin typeface="+mn-l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500" name="Google Shape;500;p58"/>
          <p:cNvPicPr preferRelativeResize="0"/>
          <p:nvPr/>
        </p:nvPicPr>
        <p:blipFill>
          <a:blip r:embed="rId3">
            <a:alphaModFix/>
          </a:blip>
          <a:stretch>
            <a:fillRect/>
          </a:stretch>
        </p:blipFill>
        <p:spPr>
          <a:xfrm>
            <a:off x="869550" y="1403250"/>
            <a:ext cx="6429375" cy="1581150"/>
          </a:xfrm>
          <a:prstGeom prst="rect">
            <a:avLst/>
          </a:prstGeom>
          <a:noFill/>
          <a:ln>
            <a:noFill/>
          </a:ln>
        </p:spPr>
      </p:pic>
      <p:pic>
        <p:nvPicPr>
          <p:cNvPr id="501" name="Google Shape;501;p58"/>
          <p:cNvPicPr preferRelativeResize="0"/>
          <p:nvPr/>
        </p:nvPicPr>
        <p:blipFill>
          <a:blip r:embed="rId4">
            <a:alphaModFix/>
          </a:blip>
          <a:stretch>
            <a:fillRect/>
          </a:stretch>
        </p:blipFill>
        <p:spPr>
          <a:xfrm>
            <a:off x="869550" y="3152225"/>
            <a:ext cx="4819650" cy="1600200"/>
          </a:xfrm>
          <a:prstGeom prst="rect">
            <a:avLst/>
          </a:prstGeom>
          <a:noFill/>
          <a:ln>
            <a:noFill/>
          </a:ln>
        </p:spPr>
      </p:pic>
      <p:sp>
        <p:nvSpPr>
          <p:cNvPr id="4" name="Google Shape;462;p53">
            <a:extLst>
              <a:ext uri="{FF2B5EF4-FFF2-40B4-BE49-F238E27FC236}">
                <a16:creationId xmlns:a16="http://schemas.microsoft.com/office/drawing/2014/main" id="{CEF9C113-0F09-7A0F-6582-DB73C7B1CB0B}"/>
              </a:ext>
            </a:extLst>
          </p:cNvPr>
          <p:cNvSpPr txBox="1">
            <a:spLocks/>
          </p:cNvSpPr>
          <p:nvPr/>
        </p:nvSpPr>
        <p:spPr>
          <a:xfrm>
            <a:off x="808718" y="652396"/>
            <a:ext cx="7688700" cy="535200"/>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 sz="2800" dirty="0">
                <a:solidFill>
                  <a:srgbClr val="333333"/>
                </a:solidFill>
                <a:highlight>
                  <a:srgbClr val="FFFFFF"/>
                </a:highlight>
                <a:latin typeface="Arial"/>
                <a:ea typeface="Arial"/>
                <a:cs typeface="Arial"/>
                <a:sym typeface="Arial"/>
              </a:rPr>
              <a:t>Uncertainty</a:t>
            </a:r>
            <a:endParaRPr lang="en-US"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51125" y="622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Arial"/>
                <a:ea typeface="Arial"/>
                <a:cs typeface="Arial"/>
                <a:sym typeface="Arial"/>
              </a:rPr>
              <a:t>Visualizing Data: Mapping data onto aesthetics</a:t>
            </a:r>
            <a:endParaRPr>
              <a:latin typeface="Arial"/>
              <a:ea typeface="Arial"/>
              <a:cs typeface="Arial"/>
              <a:sym typeface="Arial"/>
            </a:endParaRPr>
          </a:p>
        </p:txBody>
      </p:sp>
      <p:sp>
        <p:nvSpPr>
          <p:cNvPr id="101" name="Google Shape;101;p15"/>
          <p:cNvSpPr txBox="1"/>
          <p:nvPr/>
        </p:nvSpPr>
        <p:spPr>
          <a:xfrm>
            <a:off x="751124" y="1379013"/>
            <a:ext cx="7244207"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t>According to the data types we use different visualization easthetics</a:t>
            </a:r>
            <a:endParaRPr sz="1600" dirty="0"/>
          </a:p>
        </p:txBody>
      </p:sp>
      <p:sp>
        <p:nvSpPr>
          <p:cNvPr id="102" name="Google Shape;102;p15"/>
          <p:cNvSpPr txBox="1"/>
          <p:nvPr/>
        </p:nvSpPr>
        <p:spPr>
          <a:xfrm>
            <a:off x="916800" y="1811300"/>
            <a:ext cx="6028106"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mj-lt"/>
                <a:ea typeface="Lato"/>
                <a:cs typeface="Lato"/>
                <a:sym typeface="Lato"/>
              </a:rPr>
              <a:t>Continuous data </a:t>
            </a:r>
            <a:r>
              <a:rPr lang="en" dirty="0">
                <a:latin typeface="+mj-lt"/>
                <a:ea typeface="Lato"/>
                <a:cs typeface="Lato"/>
                <a:sym typeface="Lato"/>
              </a:rPr>
              <a:t>are values for which arbitrary fine intermediate values exist, such as time, student learning scores</a:t>
            </a:r>
            <a:endParaRPr dirty="0">
              <a:latin typeface="+mj-lt"/>
              <a:ea typeface="Lato"/>
              <a:cs typeface="Lato"/>
              <a:sym typeface="Lato"/>
            </a:endParaRPr>
          </a:p>
        </p:txBody>
      </p:sp>
      <p:sp>
        <p:nvSpPr>
          <p:cNvPr id="103" name="Google Shape;103;p15"/>
          <p:cNvSpPr txBox="1"/>
          <p:nvPr/>
        </p:nvSpPr>
        <p:spPr>
          <a:xfrm>
            <a:off x="1034378" y="2391453"/>
            <a:ext cx="3000000" cy="104641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Char char="●"/>
            </a:pPr>
            <a:r>
              <a:rPr lang="en" dirty="0"/>
              <a:t>Position</a:t>
            </a:r>
            <a:endParaRPr dirty="0"/>
          </a:p>
          <a:p>
            <a:pPr marL="457200" lvl="0" indent="-311150" algn="l" rtl="0">
              <a:spcBef>
                <a:spcPts val="0"/>
              </a:spcBef>
              <a:spcAft>
                <a:spcPts val="0"/>
              </a:spcAft>
              <a:buSzPts val="1300"/>
              <a:buChar char="●"/>
            </a:pPr>
            <a:r>
              <a:rPr lang="en" dirty="0"/>
              <a:t>Size</a:t>
            </a:r>
            <a:endParaRPr dirty="0"/>
          </a:p>
          <a:p>
            <a:pPr marL="457200" lvl="0" indent="-311150" algn="l" rtl="0">
              <a:spcBef>
                <a:spcPts val="0"/>
              </a:spcBef>
              <a:spcAft>
                <a:spcPts val="0"/>
              </a:spcAft>
              <a:buSzPts val="1300"/>
              <a:buChar char="●"/>
            </a:pPr>
            <a:r>
              <a:rPr lang="en" dirty="0"/>
              <a:t>Color</a:t>
            </a:r>
            <a:endParaRPr dirty="0"/>
          </a:p>
          <a:p>
            <a:pPr marL="457200" lvl="0" indent="-311150" algn="l" rtl="0">
              <a:spcBef>
                <a:spcPts val="0"/>
              </a:spcBef>
              <a:spcAft>
                <a:spcPts val="0"/>
              </a:spcAft>
              <a:buClr>
                <a:srgbClr val="333333"/>
              </a:buClr>
              <a:buSzPts val="1300"/>
              <a:buChar char="●"/>
            </a:pPr>
            <a:r>
              <a:rPr lang="en" dirty="0">
                <a:solidFill>
                  <a:srgbClr val="333333"/>
                </a:solidFill>
                <a:highlight>
                  <a:srgbClr val="FFFFFF"/>
                </a:highlight>
              </a:rPr>
              <a:t>Line width</a:t>
            </a:r>
            <a:endParaRPr dirty="0"/>
          </a:p>
        </p:txBody>
      </p:sp>
      <p:sp>
        <p:nvSpPr>
          <p:cNvPr id="104" name="Google Shape;104;p15"/>
          <p:cNvSpPr txBox="1"/>
          <p:nvPr/>
        </p:nvSpPr>
        <p:spPr>
          <a:xfrm>
            <a:off x="969699" y="3531611"/>
            <a:ext cx="577872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mn-lt"/>
                <a:ea typeface="Lato"/>
                <a:cs typeface="Lato"/>
                <a:sym typeface="Lato"/>
              </a:rPr>
              <a:t>Discrete data </a:t>
            </a:r>
            <a:r>
              <a:rPr lang="en" dirty="0">
                <a:latin typeface="+mn-lt"/>
                <a:ea typeface="Lato"/>
                <a:cs typeface="Lato"/>
                <a:sym typeface="Lato"/>
              </a:rPr>
              <a:t>are values for indicating different categories or levels</a:t>
            </a:r>
            <a:endParaRPr dirty="0">
              <a:latin typeface="+mn-lt"/>
              <a:ea typeface="Lato"/>
              <a:cs typeface="Lato"/>
              <a:sym typeface="Lato"/>
            </a:endParaRPr>
          </a:p>
        </p:txBody>
      </p:sp>
      <p:sp>
        <p:nvSpPr>
          <p:cNvPr id="105" name="Google Shape;105;p15"/>
          <p:cNvSpPr txBox="1"/>
          <p:nvPr/>
        </p:nvSpPr>
        <p:spPr>
          <a:xfrm>
            <a:off x="1034378" y="3931690"/>
            <a:ext cx="3000000" cy="615523"/>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333333"/>
              </a:buClr>
              <a:buSzPts val="1300"/>
              <a:buChar char="●"/>
            </a:pPr>
            <a:r>
              <a:rPr lang="en" dirty="0">
                <a:solidFill>
                  <a:srgbClr val="333333"/>
                </a:solidFill>
                <a:highlight>
                  <a:srgbClr val="FFFFFF"/>
                </a:highlight>
              </a:rPr>
              <a:t>Shape </a:t>
            </a:r>
            <a:endParaRPr dirty="0">
              <a:solidFill>
                <a:srgbClr val="333333"/>
              </a:solidFill>
              <a:highlight>
                <a:srgbClr val="FFFFFF"/>
              </a:highlight>
            </a:endParaRPr>
          </a:p>
          <a:p>
            <a:pPr marL="457200" lvl="0" indent="-311150" algn="l" rtl="0">
              <a:spcBef>
                <a:spcPts val="0"/>
              </a:spcBef>
              <a:spcAft>
                <a:spcPts val="0"/>
              </a:spcAft>
              <a:buClr>
                <a:srgbClr val="333333"/>
              </a:buClr>
              <a:buSzPts val="1300"/>
              <a:buChar char="●"/>
            </a:pPr>
            <a:r>
              <a:rPr lang="en" dirty="0">
                <a:solidFill>
                  <a:srgbClr val="333333"/>
                </a:solidFill>
                <a:highlight>
                  <a:srgbClr val="FFFFFF"/>
                </a:highlight>
              </a:rPr>
              <a:t>Line types</a:t>
            </a:r>
            <a:endParaRPr dirty="0">
              <a:solidFill>
                <a:srgbClr val="333333"/>
              </a:solidFill>
              <a:highlight>
                <a:srgbClr val="FFFFFF"/>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9"/>
          <p:cNvSpPr txBox="1">
            <a:spLocks noGrp="1"/>
          </p:cNvSpPr>
          <p:nvPr>
            <p:ph type="title"/>
          </p:nvPr>
        </p:nvSpPr>
        <p:spPr>
          <a:xfrm>
            <a:off x="783450" y="2571750"/>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mn-lt"/>
              </a:rPr>
              <a:t>Visualization Packages</a:t>
            </a:r>
            <a:endParaRPr sz="2800" dirty="0">
              <a:latin typeface="+mn-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2" name="Google Shape;512;p60"/>
          <p:cNvPicPr preferRelativeResize="0"/>
          <p:nvPr/>
        </p:nvPicPr>
        <p:blipFill>
          <a:blip r:embed="rId3">
            <a:alphaModFix/>
          </a:blip>
          <a:stretch>
            <a:fillRect/>
          </a:stretch>
        </p:blipFill>
        <p:spPr>
          <a:xfrm>
            <a:off x="123054" y="1264496"/>
            <a:ext cx="4448946" cy="3711224"/>
          </a:xfrm>
          <a:prstGeom prst="rect">
            <a:avLst/>
          </a:prstGeom>
          <a:noFill/>
          <a:ln>
            <a:noFill/>
          </a:ln>
        </p:spPr>
      </p:pic>
      <p:pic>
        <p:nvPicPr>
          <p:cNvPr id="513" name="Google Shape;513;p60"/>
          <p:cNvPicPr preferRelativeResize="0"/>
          <p:nvPr/>
        </p:nvPicPr>
        <p:blipFill>
          <a:blip r:embed="rId4">
            <a:alphaModFix/>
          </a:blip>
          <a:stretch>
            <a:fillRect/>
          </a:stretch>
        </p:blipFill>
        <p:spPr>
          <a:xfrm>
            <a:off x="4677285" y="1264496"/>
            <a:ext cx="4237854" cy="2259615"/>
          </a:xfrm>
          <a:prstGeom prst="rect">
            <a:avLst/>
          </a:prstGeom>
          <a:noFill/>
          <a:ln>
            <a:noFill/>
          </a:ln>
        </p:spPr>
      </p:pic>
      <p:sp>
        <p:nvSpPr>
          <p:cNvPr id="2" name="Google Shape;462;p53">
            <a:extLst>
              <a:ext uri="{FF2B5EF4-FFF2-40B4-BE49-F238E27FC236}">
                <a16:creationId xmlns:a16="http://schemas.microsoft.com/office/drawing/2014/main" id="{C3765EE4-154F-9B96-5291-165E5C62AB3A}"/>
              </a:ext>
            </a:extLst>
          </p:cNvPr>
          <p:cNvSpPr txBox="1">
            <a:spLocks/>
          </p:cNvSpPr>
          <p:nvPr/>
        </p:nvSpPr>
        <p:spPr>
          <a:xfrm>
            <a:off x="808718" y="652396"/>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latin typeface="+mn-lt"/>
              </a:rPr>
              <a:t>M</a:t>
            </a:r>
            <a:r>
              <a:rPr lang="en-US" altLang="zh-CN" dirty="0">
                <a:latin typeface="+mn-lt"/>
              </a:rPr>
              <a:t>atplotlib VS Seaborn</a:t>
            </a:r>
            <a:endParaRPr lang="en-US" dirty="0">
              <a:latin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62;p53">
            <a:extLst>
              <a:ext uri="{FF2B5EF4-FFF2-40B4-BE49-F238E27FC236}">
                <a16:creationId xmlns:a16="http://schemas.microsoft.com/office/drawing/2014/main" id="{1D2CBFB6-1A77-9EF1-B8BC-EBE5FE100098}"/>
              </a:ext>
            </a:extLst>
          </p:cNvPr>
          <p:cNvSpPr txBox="1">
            <a:spLocks/>
          </p:cNvSpPr>
          <p:nvPr/>
        </p:nvSpPr>
        <p:spPr>
          <a:xfrm>
            <a:off x="808718" y="652396"/>
            <a:ext cx="7688700" cy="5352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US" dirty="0">
                <a:latin typeface="+mn-lt"/>
              </a:rPr>
              <a:t>R</a:t>
            </a:r>
            <a:r>
              <a:rPr lang="en-US" altLang="zh-CN" dirty="0">
                <a:latin typeface="+mn-lt"/>
              </a:rPr>
              <a:t>eference Book</a:t>
            </a:r>
            <a:endParaRPr lang="en-US" dirty="0">
              <a:latin typeface="+mn-lt"/>
            </a:endParaRPr>
          </a:p>
        </p:txBody>
      </p:sp>
      <p:pic>
        <p:nvPicPr>
          <p:cNvPr id="6" name="Picture 5">
            <a:extLst>
              <a:ext uri="{FF2B5EF4-FFF2-40B4-BE49-F238E27FC236}">
                <a16:creationId xmlns:a16="http://schemas.microsoft.com/office/drawing/2014/main" id="{DC14B447-CFEB-57FB-3721-A9C00900F142}"/>
              </a:ext>
            </a:extLst>
          </p:cNvPr>
          <p:cNvPicPr>
            <a:picLocks noChangeAspect="1"/>
          </p:cNvPicPr>
          <p:nvPr/>
        </p:nvPicPr>
        <p:blipFill>
          <a:blip r:embed="rId2"/>
          <a:stretch>
            <a:fillRect/>
          </a:stretch>
        </p:blipFill>
        <p:spPr>
          <a:xfrm>
            <a:off x="3970266" y="1115736"/>
            <a:ext cx="3856663" cy="4027764"/>
          </a:xfrm>
          <a:prstGeom prst="rect">
            <a:avLst/>
          </a:prstGeom>
        </p:spPr>
      </p:pic>
      <p:sp>
        <p:nvSpPr>
          <p:cNvPr id="8" name="TextBox 7">
            <a:extLst>
              <a:ext uri="{FF2B5EF4-FFF2-40B4-BE49-F238E27FC236}">
                <a16:creationId xmlns:a16="http://schemas.microsoft.com/office/drawing/2014/main" id="{FEFCD990-47B1-1E7B-0040-8F4011B3C8E4}"/>
              </a:ext>
            </a:extLst>
          </p:cNvPr>
          <p:cNvSpPr txBox="1"/>
          <p:nvPr/>
        </p:nvSpPr>
        <p:spPr>
          <a:xfrm>
            <a:off x="808718" y="1343159"/>
            <a:ext cx="2882438" cy="307777"/>
          </a:xfrm>
          <a:prstGeom prst="rect">
            <a:avLst/>
          </a:prstGeom>
          <a:noFill/>
        </p:spPr>
        <p:txBody>
          <a:bodyPr wrap="square">
            <a:spAutoFit/>
          </a:bodyPr>
          <a:lstStyle/>
          <a:p>
            <a:r>
              <a:rPr lang="en-US" dirty="0"/>
              <a:t>https://clauswilke.com/dataviz/</a:t>
            </a:r>
          </a:p>
        </p:txBody>
      </p:sp>
    </p:spTree>
    <p:extLst>
      <p:ext uri="{BB962C8B-B14F-4D97-AF65-F5344CB8AC3E}">
        <p14:creationId xmlns:p14="http://schemas.microsoft.com/office/powerpoint/2010/main" val="1845617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751125" y="622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Arial"/>
                <a:ea typeface="Arial"/>
                <a:cs typeface="Arial"/>
                <a:sym typeface="Arial"/>
              </a:rPr>
              <a:t>Visualizing Data: Mapping data onto aesthetics</a:t>
            </a:r>
            <a:endParaRPr>
              <a:latin typeface="Arial"/>
              <a:ea typeface="Arial"/>
              <a:cs typeface="Arial"/>
              <a:sym typeface="Arial"/>
            </a:endParaRPr>
          </a:p>
        </p:txBody>
      </p:sp>
      <p:grpSp>
        <p:nvGrpSpPr>
          <p:cNvPr id="3" name="Group 2">
            <a:extLst>
              <a:ext uri="{FF2B5EF4-FFF2-40B4-BE49-F238E27FC236}">
                <a16:creationId xmlns:a16="http://schemas.microsoft.com/office/drawing/2014/main" id="{BF746C8B-4E94-0171-2334-49759CB1B69E}"/>
              </a:ext>
            </a:extLst>
          </p:cNvPr>
          <p:cNvGrpSpPr/>
          <p:nvPr/>
        </p:nvGrpSpPr>
        <p:grpSpPr>
          <a:xfrm>
            <a:off x="601170" y="1388435"/>
            <a:ext cx="3873393" cy="1577220"/>
            <a:chOff x="722082" y="1365764"/>
            <a:chExt cx="3873393" cy="1577220"/>
          </a:xfrm>
        </p:grpSpPr>
        <p:pic>
          <p:nvPicPr>
            <p:cNvPr id="112" name="Google Shape;112;p16"/>
            <p:cNvPicPr preferRelativeResize="0"/>
            <p:nvPr/>
          </p:nvPicPr>
          <p:blipFill>
            <a:blip r:embed="rId3">
              <a:alphaModFix/>
            </a:blip>
            <a:stretch>
              <a:fillRect/>
            </a:stretch>
          </p:blipFill>
          <p:spPr>
            <a:xfrm>
              <a:off x="722082" y="1365764"/>
              <a:ext cx="3873393" cy="1107746"/>
            </a:xfrm>
            <a:prstGeom prst="rect">
              <a:avLst/>
            </a:prstGeom>
            <a:noFill/>
            <a:ln>
              <a:noFill/>
            </a:ln>
          </p:spPr>
        </p:pic>
        <p:sp>
          <p:nvSpPr>
            <p:cNvPr id="2" name="TextBox 1">
              <a:extLst>
                <a:ext uri="{FF2B5EF4-FFF2-40B4-BE49-F238E27FC236}">
                  <a16:creationId xmlns:a16="http://schemas.microsoft.com/office/drawing/2014/main" id="{0A9BE2E4-0573-B1A9-B6CE-7909A2D26D8A}"/>
                </a:ext>
              </a:extLst>
            </p:cNvPr>
            <p:cNvSpPr txBox="1"/>
            <p:nvPr/>
          </p:nvSpPr>
          <p:spPr>
            <a:xfrm>
              <a:off x="963907" y="2419764"/>
              <a:ext cx="3547637" cy="523220"/>
            </a:xfrm>
            <a:prstGeom prst="rect">
              <a:avLst/>
            </a:prstGeom>
            <a:noFill/>
          </p:spPr>
          <p:txBody>
            <a:bodyPr wrap="square" rtlCol="0">
              <a:spAutoFit/>
            </a:bodyPr>
            <a:lstStyle/>
            <a:p>
              <a:r>
                <a:rPr lang="en-US" dirty="0"/>
                <a:t>Data</a:t>
              </a:r>
              <a:r>
                <a:rPr lang="zh-CN" altLang="en-US" dirty="0"/>
                <a:t> </a:t>
              </a:r>
              <a:r>
                <a:rPr lang="en-US" altLang="zh-CN" dirty="0"/>
                <a:t>values can be mapped as positions, shapes, and colors</a:t>
              </a:r>
              <a:endParaRPr lang="en-US" dirty="0"/>
            </a:p>
          </p:txBody>
        </p:sp>
      </p:grpSp>
      <p:grpSp>
        <p:nvGrpSpPr>
          <p:cNvPr id="8" name="Group 7">
            <a:extLst>
              <a:ext uri="{FF2B5EF4-FFF2-40B4-BE49-F238E27FC236}">
                <a16:creationId xmlns:a16="http://schemas.microsoft.com/office/drawing/2014/main" id="{DFB43098-ABCE-EADA-3B51-6D949299AFEC}"/>
              </a:ext>
            </a:extLst>
          </p:cNvPr>
          <p:cNvGrpSpPr/>
          <p:nvPr/>
        </p:nvGrpSpPr>
        <p:grpSpPr>
          <a:xfrm>
            <a:off x="339075" y="1230327"/>
            <a:ext cx="8203755" cy="3841848"/>
            <a:chOff x="339075" y="1230327"/>
            <a:chExt cx="8203755" cy="3841848"/>
          </a:xfrm>
        </p:grpSpPr>
        <p:pic>
          <p:nvPicPr>
            <p:cNvPr id="5" name="Picture 4">
              <a:extLst>
                <a:ext uri="{FF2B5EF4-FFF2-40B4-BE49-F238E27FC236}">
                  <a16:creationId xmlns:a16="http://schemas.microsoft.com/office/drawing/2014/main" id="{EE754534-58B3-5109-7DA0-DB6318605530}"/>
                </a:ext>
              </a:extLst>
            </p:cNvPr>
            <p:cNvPicPr>
              <a:picLocks noChangeAspect="1"/>
            </p:cNvPicPr>
            <p:nvPr/>
          </p:nvPicPr>
          <p:blipFill>
            <a:blip r:embed="rId4"/>
            <a:stretch>
              <a:fillRect/>
            </a:stretch>
          </p:blipFill>
          <p:spPr>
            <a:xfrm>
              <a:off x="4995193" y="1230327"/>
              <a:ext cx="3547637" cy="2110990"/>
            </a:xfrm>
            <a:prstGeom prst="rect">
              <a:avLst/>
            </a:prstGeom>
          </p:spPr>
        </p:pic>
        <p:pic>
          <p:nvPicPr>
            <p:cNvPr id="7" name="Picture 6">
              <a:extLst>
                <a:ext uri="{FF2B5EF4-FFF2-40B4-BE49-F238E27FC236}">
                  <a16:creationId xmlns:a16="http://schemas.microsoft.com/office/drawing/2014/main" id="{B8AAA8F1-7E32-D269-C2B0-DC2A8CBB63AB}"/>
                </a:ext>
              </a:extLst>
            </p:cNvPr>
            <p:cNvPicPr>
              <a:picLocks noChangeAspect="1"/>
            </p:cNvPicPr>
            <p:nvPr/>
          </p:nvPicPr>
          <p:blipFill>
            <a:blip r:embed="rId5"/>
            <a:stretch>
              <a:fillRect/>
            </a:stretch>
          </p:blipFill>
          <p:spPr>
            <a:xfrm>
              <a:off x="339075" y="3341317"/>
              <a:ext cx="5562962" cy="1730858"/>
            </a:xfrm>
            <a:prstGeom prst="rect">
              <a:avLst/>
            </a:prstGeom>
          </p:spPr>
        </p:pic>
      </p:grpSp>
      <p:sp>
        <p:nvSpPr>
          <p:cNvPr id="9" name="TextBox 8">
            <a:extLst>
              <a:ext uri="{FF2B5EF4-FFF2-40B4-BE49-F238E27FC236}">
                <a16:creationId xmlns:a16="http://schemas.microsoft.com/office/drawing/2014/main" id="{E68AA316-FD4D-8BB4-FE7F-47C98264A33E}"/>
              </a:ext>
            </a:extLst>
          </p:cNvPr>
          <p:cNvSpPr txBox="1"/>
          <p:nvPr/>
        </p:nvSpPr>
        <p:spPr>
          <a:xfrm>
            <a:off x="6082261" y="3702052"/>
            <a:ext cx="2516172" cy="738664"/>
          </a:xfrm>
          <a:prstGeom prst="rect">
            <a:avLst/>
          </a:prstGeom>
          <a:noFill/>
        </p:spPr>
        <p:txBody>
          <a:bodyPr wrap="square" rtlCol="0">
            <a:spAutoFit/>
          </a:bodyPr>
          <a:lstStyle/>
          <a:p>
            <a:r>
              <a:rPr lang="en-US" dirty="0"/>
              <a:t>Different ways to compare temperatures of four places in different months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751125" y="622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Arial"/>
                <a:ea typeface="Arial"/>
                <a:cs typeface="Arial"/>
                <a:sym typeface="Arial"/>
              </a:rPr>
              <a:t>Coordinate systems and axes</a:t>
            </a:r>
            <a:endParaRPr>
              <a:latin typeface="Arial"/>
              <a:ea typeface="Arial"/>
              <a:cs typeface="Arial"/>
              <a:sym typeface="Arial"/>
            </a:endParaRPr>
          </a:p>
        </p:txBody>
      </p:sp>
      <p:sp>
        <p:nvSpPr>
          <p:cNvPr id="119" name="Google Shape;119;p17"/>
          <p:cNvSpPr txBox="1"/>
          <p:nvPr/>
        </p:nvSpPr>
        <p:spPr>
          <a:xfrm>
            <a:off x="765175" y="1382750"/>
            <a:ext cx="569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Cartesian Coordinates</a:t>
            </a:r>
            <a:endParaRPr sz="1800"/>
          </a:p>
        </p:txBody>
      </p:sp>
      <p:pic>
        <p:nvPicPr>
          <p:cNvPr id="120" name="Google Shape;120;p17"/>
          <p:cNvPicPr preferRelativeResize="0"/>
          <p:nvPr/>
        </p:nvPicPr>
        <p:blipFill>
          <a:blip r:embed="rId3">
            <a:alphaModFix/>
          </a:blip>
          <a:stretch>
            <a:fillRect/>
          </a:stretch>
        </p:blipFill>
        <p:spPr>
          <a:xfrm>
            <a:off x="751125" y="2069300"/>
            <a:ext cx="2589385" cy="2097119"/>
          </a:xfrm>
          <a:prstGeom prst="rect">
            <a:avLst/>
          </a:prstGeom>
          <a:noFill/>
          <a:ln>
            <a:noFill/>
          </a:ln>
        </p:spPr>
      </p:pic>
      <p:sp>
        <p:nvSpPr>
          <p:cNvPr id="121" name="Google Shape;121;p17"/>
          <p:cNvSpPr txBox="1"/>
          <p:nvPr/>
        </p:nvSpPr>
        <p:spPr>
          <a:xfrm>
            <a:off x="678526" y="4166419"/>
            <a:ext cx="30000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rPr>
              <a:t>Standard cartesian coordinate system</a:t>
            </a:r>
            <a:r>
              <a:rPr lang="en" dirty="0">
                <a:latin typeface="+mn-lt"/>
                <a:ea typeface="Lato"/>
                <a:cs typeface="Lato"/>
                <a:sym typeface="Lato"/>
              </a:rPr>
              <a:t> </a:t>
            </a:r>
            <a:endParaRPr dirty="0">
              <a:latin typeface="+mn-lt"/>
              <a:ea typeface="Lato"/>
              <a:cs typeface="Lato"/>
              <a:sym typeface="Lato"/>
            </a:endParaRPr>
          </a:p>
        </p:txBody>
      </p:sp>
      <p:pic>
        <p:nvPicPr>
          <p:cNvPr id="122" name="Google Shape;122;p17"/>
          <p:cNvPicPr preferRelativeResize="0"/>
          <p:nvPr/>
        </p:nvPicPr>
        <p:blipFill>
          <a:blip r:embed="rId4">
            <a:alphaModFix/>
          </a:blip>
          <a:stretch>
            <a:fillRect/>
          </a:stretch>
        </p:blipFill>
        <p:spPr>
          <a:xfrm>
            <a:off x="4277325" y="1258773"/>
            <a:ext cx="2695550" cy="1952375"/>
          </a:xfrm>
          <a:prstGeom prst="rect">
            <a:avLst/>
          </a:prstGeom>
          <a:noFill/>
          <a:ln>
            <a:noFill/>
          </a:ln>
        </p:spPr>
      </p:pic>
      <p:sp>
        <p:nvSpPr>
          <p:cNvPr id="123" name="Google Shape;123;p17"/>
          <p:cNvSpPr txBox="1"/>
          <p:nvPr/>
        </p:nvSpPr>
        <p:spPr>
          <a:xfrm>
            <a:off x="7112075" y="1484725"/>
            <a:ext cx="1822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Lato"/>
                <a:ea typeface="Lato"/>
                <a:cs typeface="Lato"/>
                <a:sym typeface="Lato"/>
              </a:rPr>
              <a:t>Two axes with different units, the spaces should be chosen to highlight important features.</a:t>
            </a:r>
            <a:endParaRPr dirty="0">
              <a:latin typeface="Lato"/>
              <a:ea typeface="Lato"/>
              <a:cs typeface="Lato"/>
              <a:sym typeface="Lato"/>
            </a:endParaRPr>
          </a:p>
        </p:txBody>
      </p:sp>
      <p:pic>
        <p:nvPicPr>
          <p:cNvPr id="124" name="Google Shape;124;p17"/>
          <p:cNvPicPr preferRelativeResize="0"/>
          <p:nvPr/>
        </p:nvPicPr>
        <p:blipFill>
          <a:blip r:embed="rId5">
            <a:alphaModFix/>
          </a:blip>
          <a:stretch>
            <a:fillRect/>
          </a:stretch>
        </p:blipFill>
        <p:spPr>
          <a:xfrm>
            <a:off x="4215801" y="3312025"/>
            <a:ext cx="2936049" cy="1542967"/>
          </a:xfrm>
          <a:prstGeom prst="rect">
            <a:avLst/>
          </a:prstGeom>
          <a:noFill/>
          <a:ln>
            <a:noFill/>
          </a:ln>
        </p:spPr>
      </p:pic>
      <p:sp>
        <p:nvSpPr>
          <p:cNvPr id="125" name="Google Shape;125;p17"/>
          <p:cNvSpPr txBox="1"/>
          <p:nvPr/>
        </p:nvSpPr>
        <p:spPr>
          <a:xfrm>
            <a:off x="7184950" y="3433375"/>
            <a:ext cx="1822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Two axes with the same units, the spaces should be the same</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751125" y="622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Arial"/>
                <a:ea typeface="Arial"/>
                <a:cs typeface="Arial"/>
                <a:sym typeface="Arial"/>
              </a:rPr>
              <a:t>Coordinate systems and axes</a:t>
            </a:r>
            <a:endParaRPr dirty="0">
              <a:latin typeface="Arial"/>
              <a:ea typeface="Arial"/>
              <a:cs typeface="Arial"/>
              <a:sym typeface="Arial"/>
            </a:endParaRPr>
          </a:p>
        </p:txBody>
      </p:sp>
      <p:sp>
        <p:nvSpPr>
          <p:cNvPr id="131" name="Google Shape;131;p18"/>
          <p:cNvSpPr txBox="1"/>
          <p:nvPr/>
        </p:nvSpPr>
        <p:spPr>
          <a:xfrm>
            <a:off x="765175" y="1382750"/>
            <a:ext cx="569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Nonlinear axes</a:t>
            </a:r>
            <a:endParaRPr sz="1800" dirty="0"/>
          </a:p>
        </p:txBody>
      </p:sp>
      <p:pic>
        <p:nvPicPr>
          <p:cNvPr id="132" name="Google Shape;132;p18"/>
          <p:cNvPicPr preferRelativeResize="0"/>
          <p:nvPr/>
        </p:nvPicPr>
        <p:blipFill>
          <a:blip r:embed="rId3">
            <a:alphaModFix/>
          </a:blip>
          <a:stretch>
            <a:fillRect/>
          </a:stretch>
        </p:blipFill>
        <p:spPr>
          <a:xfrm>
            <a:off x="649525" y="2003475"/>
            <a:ext cx="5440696" cy="2994250"/>
          </a:xfrm>
          <a:prstGeom prst="rect">
            <a:avLst/>
          </a:prstGeom>
          <a:noFill/>
          <a:ln>
            <a:noFill/>
          </a:ln>
        </p:spPr>
      </p:pic>
      <p:sp>
        <p:nvSpPr>
          <p:cNvPr id="133" name="Google Shape;133;p18"/>
          <p:cNvSpPr txBox="1"/>
          <p:nvPr/>
        </p:nvSpPr>
        <p:spPr>
          <a:xfrm>
            <a:off x="6276925" y="2003475"/>
            <a:ext cx="2459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mn-lt"/>
                <a:ea typeface="Lato"/>
                <a:cs typeface="Lato"/>
                <a:sym typeface="Lato"/>
              </a:rPr>
              <a:t>1 = 10^(0)</a:t>
            </a:r>
            <a:endParaRPr dirty="0">
              <a:latin typeface="+mn-lt"/>
              <a:ea typeface="Lato"/>
              <a:cs typeface="Lato"/>
              <a:sym typeface="Lato"/>
            </a:endParaRPr>
          </a:p>
          <a:p>
            <a:pPr marL="0" lvl="0" indent="0" algn="l" rtl="0">
              <a:spcBef>
                <a:spcPts val="0"/>
              </a:spcBef>
              <a:spcAft>
                <a:spcPts val="0"/>
              </a:spcAft>
              <a:buNone/>
            </a:pPr>
            <a:r>
              <a:rPr lang="en" dirty="0">
                <a:latin typeface="+mn-lt"/>
                <a:ea typeface="Lato"/>
                <a:cs typeface="Lato"/>
                <a:sym typeface="Lato"/>
              </a:rPr>
              <a:t>3.16 = 10^(0.5)</a:t>
            </a:r>
            <a:endParaRPr dirty="0">
              <a:latin typeface="+mn-lt"/>
              <a:ea typeface="Lato"/>
              <a:cs typeface="Lato"/>
              <a:sym typeface="Lato"/>
            </a:endParaRPr>
          </a:p>
          <a:p>
            <a:pPr marL="0" lvl="0" indent="0" algn="l" rtl="0">
              <a:spcBef>
                <a:spcPts val="0"/>
              </a:spcBef>
              <a:spcAft>
                <a:spcPts val="0"/>
              </a:spcAft>
              <a:buNone/>
            </a:pPr>
            <a:r>
              <a:rPr lang="en" dirty="0">
                <a:latin typeface="+mn-lt"/>
                <a:ea typeface="Lato"/>
                <a:cs typeface="Lato"/>
                <a:sym typeface="Lato"/>
              </a:rPr>
              <a:t>10 = 10^(1) </a:t>
            </a:r>
            <a:endParaRPr dirty="0">
              <a:latin typeface="+mn-lt"/>
              <a:ea typeface="Lato"/>
              <a:cs typeface="Lato"/>
              <a:sym typeface="Lato"/>
            </a:endParaRPr>
          </a:p>
          <a:p>
            <a:pPr marL="0" lvl="0" indent="0" algn="l" rtl="0">
              <a:spcBef>
                <a:spcPts val="0"/>
              </a:spcBef>
              <a:spcAft>
                <a:spcPts val="0"/>
              </a:spcAft>
              <a:buNone/>
            </a:pPr>
            <a:r>
              <a:rPr lang="en" dirty="0">
                <a:latin typeface="+mn-lt"/>
                <a:ea typeface="Lato"/>
                <a:cs typeface="Lato"/>
                <a:sym typeface="Lato"/>
              </a:rPr>
              <a:t>31.6 = 10^(1.5)</a:t>
            </a:r>
            <a:endParaRPr dirty="0">
              <a:latin typeface="+mn-lt"/>
              <a:ea typeface="Lato"/>
              <a:cs typeface="Lato"/>
              <a:sym typeface="Lato"/>
            </a:endParaRPr>
          </a:p>
          <a:p>
            <a:pPr marL="0" lvl="0" indent="0" algn="l" rtl="0">
              <a:spcBef>
                <a:spcPts val="0"/>
              </a:spcBef>
              <a:spcAft>
                <a:spcPts val="0"/>
              </a:spcAft>
              <a:buNone/>
            </a:pPr>
            <a:r>
              <a:rPr lang="en" dirty="0">
                <a:latin typeface="+mn-lt"/>
                <a:ea typeface="Lato"/>
                <a:cs typeface="Lato"/>
                <a:sym typeface="Lato"/>
              </a:rPr>
              <a:t>100  = 10^(2)</a:t>
            </a:r>
            <a:endParaRPr dirty="0">
              <a:latin typeface="+mn-lt"/>
              <a:ea typeface="Lato"/>
              <a:cs typeface="Lato"/>
              <a:sym typeface="Lato"/>
            </a:endParaRPr>
          </a:p>
        </p:txBody>
      </p:sp>
      <p:sp>
        <p:nvSpPr>
          <p:cNvPr id="134" name="Google Shape;134;p18"/>
          <p:cNvSpPr/>
          <p:nvPr/>
        </p:nvSpPr>
        <p:spPr>
          <a:xfrm>
            <a:off x="4659650" y="4321600"/>
            <a:ext cx="1000800" cy="258600"/>
          </a:xfrm>
          <a:prstGeom prst="flowChartConnector">
            <a:avLst/>
          </a:prstGeom>
          <a:noFill/>
          <a:ln w="952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txBox="1"/>
          <p:nvPr/>
        </p:nvSpPr>
        <p:spPr>
          <a:xfrm>
            <a:off x="4871750" y="3921400"/>
            <a:ext cx="78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10^(x)</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751125" y="622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Arial"/>
                <a:ea typeface="Arial"/>
                <a:cs typeface="Arial"/>
                <a:sym typeface="Arial"/>
              </a:rPr>
              <a:t>Coordinate systems and axes</a:t>
            </a:r>
            <a:endParaRPr dirty="0">
              <a:latin typeface="Arial"/>
              <a:ea typeface="Arial"/>
              <a:cs typeface="Arial"/>
              <a:sym typeface="Arial"/>
            </a:endParaRPr>
          </a:p>
        </p:txBody>
      </p:sp>
      <p:sp>
        <p:nvSpPr>
          <p:cNvPr id="141" name="Google Shape;141;p19"/>
          <p:cNvSpPr txBox="1"/>
          <p:nvPr/>
        </p:nvSpPr>
        <p:spPr>
          <a:xfrm>
            <a:off x="765175" y="1382750"/>
            <a:ext cx="569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Logarithmic scale is more appropriate for ratio</a:t>
            </a:r>
            <a:endParaRPr sz="1800" dirty="0"/>
          </a:p>
        </p:txBody>
      </p:sp>
      <p:pic>
        <p:nvPicPr>
          <p:cNvPr id="142" name="Google Shape;142;p19"/>
          <p:cNvPicPr preferRelativeResize="0"/>
          <p:nvPr/>
        </p:nvPicPr>
        <p:blipFill>
          <a:blip r:embed="rId3">
            <a:alphaModFix/>
          </a:blip>
          <a:stretch>
            <a:fillRect/>
          </a:stretch>
        </p:blipFill>
        <p:spPr>
          <a:xfrm>
            <a:off x="4481300" y="2156655"/>
            <a:ext cx="3819999" cy="2079500"/>
          </a:xfrm>
          <a:prstGeom prst="rect">
            <a:avLst/>
          </a:prstGeom>
          <a:noFill/>
          <a:ln>
            <a:noFill/>
          </a:ln>
        </p:spPr>
      </p:pic>
      <p:pic>
        <p:nvPicPr>
          <p:cNvPr id="143" name="Google Shape;143;p19"/>
          <p:cNvPicPr preferRelativeResize="0"/>
          <p:nvPr/>
        </p:nvPicPr>
        <p:blipFill>
          <a:blip r:embed="rId4">
            <a:alphaModFix/>
          </a:blip>
          <a:stretch>
            <a:fillRect/>
          </a:stretch>
        </p:blipFill>
        <p:spPr>
          <a:xfrm>
            <a:off x="408638" y="2056152"/>
            <a:ext cx="3937200" cy="2451100"/>
          </a:xfrm>
          <a:prstGeom prst="rect">
            <a:avLst/>
          </a:prstGeom>
          <a:noFill/>
          <a:ln>
            <a:noFill/>
          </a:ln>
        </p:spPr>
      </p:pic>
      <p:sp>
        <p:nvSpPr>
          <p:cNvPr id="3" name="TextBox 2">
            <a:extLst>
              <a:ext uri="{FF2B5EF4-FFF2-40B4-BE49-F238E27FC236}">
                <a16:creationId xmlns:a16="http://schemas.microsoft.com/office/drawing/2014/main" id="{EDAC1AF2-8759-CF89-F06F-9D10CB83582B}"/>
              </a:ext>
            </a:extLst>
          </p:cNvPr>
          <p:cNvSpPr txBox="1"/>
          <p:nvPr/>
        </p:nvSpPr>
        <p:spPr>
          <a:xfrm>
            <a:off x="1354508" y="4718954"/>
            <a:ext cx="5699400" cy="307777"/>
          </a:xfrm>
          <a:prstGeom prst="rect">
            <a:avLst/>
          </a:prstGeom>
          <a:noFill/>
        </p:spPr>
        <p:txBody>
          <a:bodyPr wrap="square">
            <a:spAutoFit/>
          </a:bodyPr>
          <a:lstStyle/>
          <a:p>
            <a:r>
              <a:rPr lang="en-US" dirty="0">
                <a:solidFill>
                  <a:srgbClr val="333333"/>
                </a:solidFill>
                <a:latin typeface="+mn-lt"/>
              </a:rPr>
              <a:t>P</a:t>
            </a:r>
            <a:r>
              <a:rPr lang="en-US" b="0" i="0" dirty="0">
                <a:solidFill>
                  <a:srgbClr val="333333"/>
                </a:solidFill>
                <a:effectLst/>
                <a:latin typeface="+mn-lt"/>
              </a:rPr>
              <a:t>opulation numbers of Texas counties relative to their median value</a:t>
            </a:r>
            <a:endParaRPr lang="en-US" dirty="0">
              <a:latin typeface="+mn-lt"/>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TotalTime>
  <Words>5693</Words>
  <Application>Microsoft Office PowerPoint</Application>
  <PresentationFormat>On-screen Show (16:9)</PresentationFormat>
  <Paragraphs>325</Paragraphs>
  <Slides>52</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Lato</vt:lpstr>
      <vt:lpstr>Wingdings</vt:lpstr>
      <vt:lpstr>Raleway</vt:lpstr>
      <vt:lpstr>Helvetica Neue</vt:lpstr>
      <vt:lpstr>Streamline</vt:lpstr>
      <vt:lpstr>Introduction and Principles of Data Visualization</vt:lpstr>
      <vt:lpstr>PowerPoint Presentation</vt:lpstr>
      <vt:lpstr>PowerPoint Presentation</vt:lpstr>
      <vt:lpstr>Visualizing Data: Mapping data onto aesthetics</vt:lpstr>
      <vt:lpstr>Visualizing Data: Mapping data onto aesthetics</vt:lpstr>
      <vt:lpstr>Visualizing Data: Mapping data onto aesthetics</vt:lpstr>
      <vt:lpstr>Coordinate systems and axes</vt:lpstr>
      <vt:lpstr>Coordinate systems and axes</vt:lpstr>
      <vt:lpstr>Coordinate systems and axes</vt:lpstr>
      <vt:lpstr>PowerPoint Presentation</vt:lpstr>
      <vt:lpstr>PowerPoint Presentation</vt:lpstr>
      <vt:lpstr>Color scales</vt:lpstr>
      <vt:lpstr>Color scales</vt:lpstr>
      <vt:lpstr>Color scales</vt:lpstr>
      <vt:lpstr>Color scales</vt:lpstr>
      <vt:lpstr>The principle of proportional ink</vt:lpstr>
      <vt:lpstr>Misleading Bar Charts</vt:lpstr>
      <vt:lpstr>Not useful for small changes over the time?</vt:lpstr>
      <vt:lpstr>Visualizations along logarithmic axes</vt:lpstr>
      <vt:lpstr>Visualizations along logarithmic axes</vt:lpstr>
      <vt:lpstr>Handling overlapping points</vt:lpstr>
      <vt:lpstr>Handling overlapping points</vt:lpstr>
      <vt:lpstr>Handling overlapping points</vt:lpstr>
      <vt:lpstr>Handling overlapping points</vt:lpstr>
      <vt:lpstr>Handling overlapping points</vt:lpstr>
      <vt:lpstr>Handling overlapping points</vt:lpstr>
      <vt:lpstr>Pitfalls of color use</vt:lpstr>
      <vt:lpstr>Pitfalls of color use</vt:lpstr>
      <vt:lpstr>Pitfalls of color use</vt:lpstr>
      <vt:lpstr>Pitfalls of color use</vt:lpstr>
      <vt:lpstr>Pitfalls of color use</vt:lpstr>
      <vt:lpstr>Multi-panel Figures</vt:lpstr>
      <vt:lpstr>Multi-panel Figures</vt:lpstr>
      <vt:lpstr>Multi-panel Figures</vt:lpstr>
      <vt:lpstr>Multi-panel Figures</vt:lpstr>
      <vt:lpstr>Multi-panel Figures</vt:lpstr>
      <vt:lpstr>Titles, captions, and tables</vt:lpstr>
      <vt:lpstr>Titles, captions, and tables</vt:lpstr>
      <vt:lpstr>Directory of visualizations</vt:lpstr>
      <vt:lpstr>Amounts</vt:lpstr>
      <vt:lpstr>Distributions</vt:lpstr>
      <vt:lpstr>Distributions</vt:lpstr>
      <vt:lpstr>Proportions</vt:lpstr>
      <vt:lpstr>Distributions</vt:lpstr>
      <vt:lpstr>  </vt:lpstr>
      <vt:lpstr>PowerPoint Presentation</vt:lpstr>
      <vt:lpstr>PowerPoint Presentation</vt:lpstr>
      <vt:lpstr>PowerPoint Presentation</vt:lpstr>
      <vt:lpstr>PowerPoint Presentation</vt:lpstr>
      <vt:lpstr>Visualization Packages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Principles of Data Visualization</dc:title>
  <cp:lastModifiedBy>Bo Pei</cp:lastModifiedBy>
  <cp:revision>185</cp:revision>
  <dcterms:modified xsi:type="dcterms:W3CDTF">2023-06-05T23:05:19Z</dcterms:modified>
</cp:coreProperties>
</file>